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notesSlides/notesSlide69.xml" ContentType="application/vnd.openxmlformats-officedocument.presentationml.notesSlide+xml"/>
  <Override PartName="/ppt/slides/slide24.xml" ContentType="application/vnd.openxmlformats-officedocument.presentationml.slide+xml"/>
  <Override PartName="/ppt/slides/slide72.xml" ContentType="application/vnd.openxmlformats-officedocument.presentationml.slide+xml"/>
  <Override PartName="/ppt/notesSlides/notesSlide47.xml" ContentType="application/vnd.openxmlformats-officedocument.presentationml.notesSlide+xml"/>
  <Override PartName="/ppt/slides/slide66.xml" ContentType="application/vnd.openxmlformats-officedocument.presentationml.slide+xml"/>
  <Override PartName="/ppt/slides/slide50.xml" ContentType="application/vnd.openxmlformats-officedocument.presentationml.slide+xml"/>
  <Override PartName="/ppt/slides/slide112.xml" ContentType="application/vnd.openxmlformats-officedocument.presentationml.slide+xml"/>
  <Override PartName="/ppt/notesSlides/notesSlide89.xml" ContentType="application/vnd.openxmlformats-officedocument.presentationml.notesSlide+xml"/>
  <Override PartName="/ppt/notesSlides/notesSlide25.xml" ContentType="application/vnd.openxmlformats-officedocument.presentationml.notesSlide+xml"/>
  <Override PartName="/ppt/slides/slide44.xml" ContentType="application/vnd.openxmlformats-officedocument.presentationml.slide+xml"/>
  <Override PartName="/ppt/notesSlides/notesSlide67.xml" ContentType="application/vnd.openxmlformats-officedocument.presentationml.notesSlide+xml"/>
  <Override PartName="/ppt/slides/slide86.xml" ContentType="application/vnd.openxmlformats-officedocument.presentationml.slide+xml"/>
  <Override PartName="/ppt/slides/slide22.xml" ContentType="application/vnd.openxmlformats-officedocument.presentationml.slide+xml"/>
  <Override PartName="/ppt/notesSlides/notesSlide45.xml" ContentType="application/vnd.openxmlformats-officedocument.presentationml.notesSlide+xml"/>
  <Override PartName="/ppt/slides/slide64.xml" ContentType="application/vnd.openxmlformats-officedocument.presentationml.slide+xml"/>
  <Default Extension="xml" ContentType="application/xml"/>
  <Override PartName="/ppt/slides/slide110.xml" ContentType="application/vnd.openxmlformats-officedocument.presentationml.slide+xml"/>
  <Override PartName="/ppt/slideLayouts/slideLayout11.xml" ContentType="application/vnd.openxmlformats-officedocument.presentationml.slideLayout+xml"/>
  <Override PartName="/ppt/notesSlides/notesSlide87.xml" ContentType="application/vnd.openxmlformats-officedocument.presentationml.notesSlide+xml"/>
  <Override PartName="/ppt/notesSlides/notesSlide23.xml" ContentType="application/vnd.openxmlformats-officedocument.presentationml.notesSlide+xml"/>
  <Override PartName="/ppt/slides/slide42.xml" ContentType="application/vnd.openxmlformats-officedocument.presentationml.slide+xml"/>
  <Override PartName="/ppt/notesSlides/notesSlide65.xml" ContentType="application/vnd.openxmlformats-officedocument.presentationml.notesSlide+xml"/>
  <Override PartName="/ppt/slides/slide84.xml" ContentType="application/vnd.openxmlformats-officedocument.presentationml.slide+xml"/>
  <Override PartName="/ppt/slides/slide20.xml" ContentType="application/vnd.openxmlformats-officedocument.presentationml.slide+xml"/>
  <Override PartName="/ppt/notesSlides/notesSlide59.xml" ContentType="application/vnd.openxmlformats-officedocument.presentationml.notesSlide+xml"/>
  <Override PartName="/ppt/notesSlides/notesSlide43.xml" ContentType="application/vnd.openxmlformats-officedocument.presentationml.notesSlide+xml"/>
  <Override PartName="/ppt/slides/slide62.xml" ContentType="application/vnd.openxmlformats-officedocument.presentationml.slide+xml"/>
  <Override PartName="/ppt/notesSlides/notesSlide85.xml" ContentType="application/vnd.openxmlformats-officedocument.presentationml.notesSlide+xml"/>
  <Override PartName="/ppt/notesSlides/notesSlide21.xml" ContentType="application/vnd.openxmlformats-officedocument.presentationml.notesSlide+xml"/>
  <Override PartName="/ppt/slides/slide40.xml" ContentType="application/vnd.openxmlformats-officedocument.presentationml.slide+xml"/>
  <Override PartName="/ppt/slides/slide102.xml" ContentType="application/vnd.openxmlformats-officedocument.presentationml.slide+xml"/>
  <Override PartName="/ppt/notesSlides/notesSlide79.xml" ContentType="application/vnd.openxmlformats-officedocument.presentationml.notesSlide+xml"/>
  <Override PartName="/ppt/slides/slide9.xml" ContentType="application/vnd.openxmlformats-officedocument.presentationml.slide+xml"/>
  <Override PartName="/ppt/notesSlides/notesSlide7.xml" ContentType="application/vnd.openxmlformats-officedocument.presentationml.notesSlide+xml"/>
  <Default Extension="jpeg" ContentType="image/jpeg"/>
  <Override PartName="/ppt/notesSlides/notesSlide63.xml" ContentType="application/vnd.openxmlformats-officedocument.presentationml.notesSlide+xml"/>
  <Override PartName="/ppt/slides/slide82.xml" ContentType="application/vnd.openxmlformats-officedocument.presentationml.slide+xml"/>
  <Override PartName="/ppt/notesSlides/notesSlide57.xml" ContentType="application/vnd.openxmlformats-officedocument.presentationml.notesSlide+xml"/>
  <Override PartName="/docProps/app.xml" ContentType="application/vnd.openxmlformats-officedocument.extended-properties+xml"/>
  <Override PartName="/ppt/slides/slide109.xml" ContentType="application/vnd.openxmlformats-officedocument.presentationml.slide+xml"/>
  <Override PartName="/ppt/slides/slide60.xml" ContentType="application/vnd.openxmlformats-officedocument.presentationml.slide+xml"/>
  <Override PartName="/ppt/notesSlides/notesSlide41.xml" ContentType="application/vnd.openxmlformats-officedocument.presentationml.notesSlide+xml"/>
  <Override PartName="/ppt/slideLayouts/slideLayout8.xml" ContentType="application/vnd.openxmlformats-officedocument.presentationml.slideLayout+xml"/>
  <Override PartName="/ppt/notesSlides/notesSlide35.xml" ContentType="application/vnd.openxmlformats-officedocument.presentationml.notesSlide+xml"/>
  <Override PartName="/ppt/notesSlides/notesSlide83.xml" ContentType="application/vnd.openxmlformats-officedocument.presentationml.notesSlide+xml"/>
  <Override PartName="/ppt/slides/slide100.xml" ContentType="application/vnd.openxmlformats-officedocument.presentationml.slide+xml"/>
  <Override PartName="/ppt/notesSlides/notesSlide77.xml" ContentType="application/vnd.openxmlformats-officedocument.presentationml.notesSlide+xml"/>
  <Override PartName="/ppt/notesSlides/notesSlide5.xml" ContentType="application/vnd.openxmlformats-officedocument.presentationml.notesSlide+xml"/>
  <Override PartName="/ppt/slides/slide7.xml" ContentType="application/vnd.openxmlformats-officedocument.presentationml.slide+xml"/>
  <Override PartName="/ppt/slides/slide19.xml" ContentType="application/vnd.openxmlformats-officedocument.presentationml.slide+xml"/>
  <Override PartName="/ppt/notesSlides/notesSlide61.xml" ContentType="application/vnd.openxmlformats-officedocument.presentationml.notesSlide+xml"/>
  <Override PartName="/ppt/slides/slide80.xml" ContentType="application/vnd.openxmlformats-officedocument.presentationml.slide+xml"/>
  <Override PartName="/ppt/notesSlides/notesSlide55.xml" ContentType="application/vnd.openxmlformats-officedocument.presentationml.notesSlide+xml"/>
  <Override PartName="/ppt/slides/slide107.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s/slide39.xml" ContentType="application/vnd.openxmlformats-officedocument.presentationml.slide+xml"/>
  <Override PartName="/ppt/notesSlides/notesSlide33.xml" ContentType="application/vnd.openxmlformats-officedocument.presentationml.notesSlide+xml"/>
  <Override PartName="/ppt/handoutMasters/handoutMaster1.xml" ContentType="application/vnd.openxmlformats-officedocument.presentationml.handoutMaster+xml"/>
  <Override PartName="/ppt/notesSlides/notesSlide81.xml" ContentType="application/vnd.openxmlformats-officedocument.presentationml.notesSlide+xml"/>
  <Override PartName="/ppt/notesSlides/notesSlide75.xml" ContentType="application/vnd.openxmlformats-officedocument.presentationml.notesSlide+xml"/>
  <Override PartName="/ppt/notesSlides/notesSlide3.xml" ContentType="application/vnd.openxmlformats-officedocument.presentationml.notesSlide+xml"/>
  <Override PartName="/ppt/slides/slide94.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s/slide59.xml" ContentType="application/vnd.openxmlformats-officedocument.presentationml.slide+xml"/>
  <Override PartName="/ppt/notesSlides/notesSlide53.xml" ContentType="application/vnd.openxmlformats-officedocument.presentationml.notesSlide+xml"/>
  <Override PartName="/ppt/slides/slide105.xml" ContentType="application/vnd.openxmlformats-officedocument.presentationml.slide+xml"/>
  <Override PartName="/ppt/notesSlides/notesSlide95.xml" ContentType="application/vnd.openxmlformats-officedocument.presentationml.notesSlide+xml"/>
  <Override PartName="/ppt/notesSlides/notesSlide18.xml" ContentType="application/vnd.openxmlformats-officedocument.presentationml.notesSlide+xml"/>
  <Override PartName="/ppt/slideLayouts/slideLayout4.xml" ContentType="application/vnd.openxmlformats-officedocument.presentationml.slideLayout+xml"/>
  <Override PartName="/ppt/slides/slide37.xml" ContentType="application/vnd.openxmlformats-officedocument.presentationml.slide+xml"/>
  <Override PartName="/ppt/notesSlides/notesSlide31.xml" ContentType="application/vnd.openxmlformats-officedocument.presentationml.notesSlide+xml"/>
  <Override PartName="/ppt/slides/slide79.xml" ContentType="application/vnd.openxmlformats-officedocument.presentationml.slide+xml"/>
  <Override PartName="/ppt/slides/slide92.xml" ContentType="application/vnd.openxmlformats-officedocument.presentationml.slide+xml"/>
  <Override PartName="/ppt/notesSlides/notesSlide73.xml" ContentType="application/vnd.openxmlformats-officedocument.presentationml.notesSlide+xml"/>
  <Override PartName="/ppt/notesSlides/notesSlide1.xml" ContentType="application/vnd.openxmlformats-officedocument.presentationml.notesSlide+xml"/>
  <Override PartName="/ppt/slides/slide15.xml" ContentType="application/vnd.openxmlformats-officedocument.presentationml.slide+xml"/>
  <Override PartName="/ppt/slides/slide3.xml" ContentType="application/vnd.openxmlformats-officedocument.presentationml.slide+xml"/>
  <Override PartName="/ppt/notesSlides/notesSlide38.xml" ContentType="application/vnd.openxmlformats-officedocument.presentationml.notesSlide+xml"/>
  <Override PartName="/ppt/slides/slide57.xml" ContentType="application/vnd.openxmlformats-officedocument.presentationml.slide+xml"/>
  <Override PartName="/ppt/slides/slide70.xml" ContentType="application/vnd.openxmlformats-officedocument.presentationml.slide+xml"/>
  <Override PartName="/ppt/notesSlides/notesSlide51.xml" ContentType="application/vnd.openxmlformats-officedocument.presentationml.notesSlide+xml"/>
  <Override PartName="/ppt/notesSlides/notesSlide8.xml" ContentType="application/vnd.openxmlformats-officedocument.presentationml.notesSlide+xml"/>
  <Override PartName="/ppt/notesSlides/notesSlide93.xml" ContentType="application/vnd.openxmlformats-officedocument.presentationml.notesSlide+xml"/>
  <Override PartName="/ppt/slides/slide99.xml" ContentType="application/vnd.openxmlformats-officedocument.presentationml.slide+xml"/>
  <Override PartName="/ppt/notesSlides/notesSlide16.xml" ContentType="application/vnd.openxmlformats-officedocument.presentationml.notesSlide+xml"/>
  <Override PartName="/ppt/slideLayouts/slideLayout2.xml" ContentType="application/vnd.openxmlformats-officedocument.presentationml.slideLayout+xml"/>
  <Override PartName="/ppt/slides/slide35.xml" ContentType="application/vnd.openxmlformats-officedocument.presentationml.slide+xml"/>
  <Override PartName="/ppt/slides/slide29.xml" ContentType="application/vnd.openxmlformats-officedocument.presentationml.slide+xml"/>
  <Override PartName="/ppt/slides/slide77.xml" ContentType="application/vnd.openxmlformats-officedocument.presentationml.slide+xml"/>
  <Override PartName="/ppt/slides/slide90.xml" ContentType="application/vnd.openxmlformats-officedocument.presentationml.slide+xml"/>
  <Override PartName="/ppt/notesSlides/notesSlide71.xml" ContentType="application/vnd.openxmlformats-officedocument.presentationml.notesSlide+xml"/>
  <Override PartName="/ppt/slides/slide1.xml" ContentType="application/vnd.openxmlformats-officedocument.presentationml.slide+xml"/>
  <Override PartName="/ppt/slides/slide13.xml" ContentType="application/vnd.openxmlformats-officedocument.presentationml.slide+xml"/>
  <Override PartName="/ppt/notesSlides/notesSlide36.xml" ContentType="application/vnd.openxmlformats-officedocument.presentationml.notesSlide+xml"/>
  <Override PartName="/ppt/slides/slide117.xml" ContentType="application/vnd.openxmlformats-officedocument.presentationml.slide+xml"/>
  <Override PartName="/ppt/slides/slide55.xml" ContentType="application/vnd.openxmlformats-officedocument.presentationml.slide+xml"/>
  <Override PartName="/ppt/slides/slide49.xml" ContentType="application/vnd.openxmlformats-officedocument.presentationml.slide+xml"/>
  <Override PartName="/ppt/slides/slide97.xml" ContentType="application/vnd.openxmlformats-officedocument.presentationml.slide+xml"/>
  <Override PartName="/ppt/theme/theme3.xml" ContentType="application/vnd.openxmlformats-officedocument.theme+xml"/>
  <Override PartName="/ppt/notesSlides/notesSlide91.xml" ContentType="application/vnd.openxmlformats-officedocument.presentationml.notesSlide+xml"/>
  <Override PartName="/ppt/notesSlides/notesSlide14.xml" ContentType="application/vnd.openxmlformats-officedocument.presentationml.notesSlide+xml"/>
  <Override PartName="/ppt/slides/slide33.xml" ContentType="application/vnd.openxmlformats-officedocument.presentationml.slide+xml"/>
  <Override PartName="/ppt/viewProps.xml" ContentType="application/vnd.openxmlformats-officedocument.presentationml.viewProps+xml"/>
  <Override PartName="/ppt/slides/slide27.xml" ContentType="application/vnd.openxmlformats-officedocument.presentationml.slide+xml"/>
  <Override PartName="/ppt/slides/slide75.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s/slide53.xml" ContentType="application/vnd.openxmlformats-officedocument.presentationml.slide+xml"/>
  <Override PartName="/ppt/slides/slide115.xml" ContentType="application/vnd.openxmlformats-officedocument.presentationml.slide+xml"/>
  <Override PartName="/ppt/notesSlides/notesSlide28.xml" ContentType="application/vnd.openxmlformats-officedocument.presentationml.notesSlide+xml"/>
  <Override PartName="/ppt/slides/slide47.xml" ContentType="application/vnd.openxmlformats-officedocument.presentationml.slide+xml"/>
  <Override PartName="/ppt/theme/theme1.xml" ContentType="application/vnd.openxmlformats-officedocument.theme+xml"/>
  <Override PartName="/ppt/notesSlides/notesSlide12.xml" ContentType="application/vnd.openxmlformats-officedocument.presentationml.notesSlide+xml"/>
  <Override PartName="/ppt/slides/slide31.xml" ContentType="application/vnd.openxmlformats-officedocument.presentationml.slide+xml"/>
  <Override PartName="/ppt/slides/slide89.xml" ContentType="application/vnd.openxmlformats-officedocument.presentationml.slide+xml"/>
  <Override PartName="/ppt/slides/slide25.xml" ContentType="application/vnd.openxmlformats-officedocument.presentationml.slide+xml"/>
  <Override PartName="/ppt/slides/slide73.xml" ContentType="application/vnd.openxmlformats-officedocument.presentationml.slide+xml"/>
  <Override PartName="/ppt/notesSlides/notesSlide48.xml" ContentType="application/vnd.openxmlformats-officedocument.presentationml.notesSlide+xml"/>
  <Override PartName="/ppt/slides/slide67.xml" ContentType="application/vnd.openxmlformats-officedocument.presentationml.slide+xml"/>
  <Override PartName="/ppt/slides/slide51.xml" ContentType="application/vnd.openxmlformats-officedocument.presentationml.slide+xml"/>
  <Override PartName="/ppt/slides/slide113.xml" ContentType="application/vnd.openxmlformats-officedocument.presentationml.slide+xml"/>
  <Override PartName="/ppt/notesSlides/notesSlide26.xml" ContentType="application/vnd.openxmlformats-officedocument.presentationml.notesSlide+xml"/>
  <Override PartName="/ppt/slides/slide45.xml" ContentType="application/vnd.openxmlformats-officedocument.presentationml.slide+xml"/>
  <Override PartName="/ppt/notesSlides/notesSlide68.xml" ContentType="application/vnd.openxmlformats-officedocument.presentationml.notesSlide+xml"/>
  <Override PartName="/ppt/slides/slide87.xml" ContentType="application/vnd.openxmlformats-officedocument.presentationml.slide+xml"/>
  <Override PartName="/ppt/slides/slide23.xml" ContentType="application/vnd.openxmlformats-officedocument.presentationml.slide+xml"/>
  <Override PartName="/ppt/notesSlides/notesSlide46.xml" ContentType="application/vnd.openxmlformats-officedocument.presentationml.notesSlide+xml"/>
  <Override PartName="/ppt/slides/slide65.xml" ContentType="application/vnd.openxmlformats-officedocument.presentationml.slide+xml"/>
  <Override PartName="/ppt/slides/slide111.xml" ContentType="application/vnd.openxmlformats-officedocument.presentationml.slide+xml"/>
  <Override PartName="/ppt/notesSlides/notesSlide88.xml" ContentType="application/vnd.openxmlformats-officedocument.presentationml.notesSlide+xml"/>
  <Override PartName="/ppt/notesSlides/notesSlide24.xml" ContentType="application/vnd.openxmlformats-officedocument.presentationml.notesSlide+xml"/>
  <Override PartName="/ppt/slides/slide43.xml" ContentType="application/vnd.openxmlformats-officedocument.presentationml.slide+xml"/>
  <Override PartName="/ppt/notesSlides/notesSlide66.xml" ContentType="application/vnd.openxmlformats-officedocument.presentationml.notesSlide+xml"/>
  <Override PartName="/ppt/slides/slide85.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notesSlides/notesSlide44.xml" ContentType="application/vnd.openxmlformats-officedocument.presentationml.notesSlide+xml"/>
  <Override PartName="/ppt/slides/slide63.xml" ContentType="application/vnd.openxmlformats-officedocument.presentationml.slide+xml"/>
  <Override PartName="/ppt/notesSlides/notesSlide86.xml" ContentType="application/vnd.openxmlformats-officedocument.presentationml.notesSlide+xml"/>
  <Override PartName="/ppt/slideLayouts/slideLayout10.xml" ContentType="application/vnd.openxmlformats-officedocument.presentationml.slideLayout+xml"/>
  <Override PartName="/ppt/notesSlides/notesSlide22.xml" ContentType="application/vnd.openxmlformats-officedocument.presentationml.notesSlide+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notesSlides/notesSlide64.xml" ContentType="application/vnd.openxmlformats-officedocument.presentationml.notesSlide+xml"/>
  <Override PartName="/ppt/slides/slide83.xml" ContentType="application/vnd.openxmlformats-officedocument.presentationml.slide+xml"/>
  <Override PartName="/ppt/notesSlides/notesSlide58.xml" ContentType="application/vnd.openxmlformats-officedocument.presentationml.notesSlide+xml"/>
  <Override PartName="/ppt/notesSlides/notesSlide42.xml" ContentType="application/vnd.openxmlformats-officedocument.presentationml.notesSlide+xml"/>
  <Override PartName="/ppt/slides/slide61.xml" ContentType="application/vnd.openxmlformats-officedocument.presentationml.slide+xml"/>
  <Override PartName="/ppt/slideLayouts/slideLayout9.xml" ContentType="application/vnd.openxmlformats-officedocument.presentationml.slideLayout+xml"/>
  <Override PartName="/ppt/notesSlides/notesSlide84.xml" ContentType="application/vnd.openxmlformats-officedocument.presentationml.notesSlide+xml"/>
  <Override PartName="/ppt/notesSlides/notesSlide20.xml" ContentType="application/vnd.openxmlformats-officedocument.presentationml.notesSlide+xml"/>
  <Override PartName="/ppt/slides/slide101.xml" ContentType="application/vnd.openxmlformats-officedocument.presentationml.slide+xml"/>
  <Override PartName="/ppt/notesSlides/notesSlide7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62.xml" ContentType="application/vnd.openxmlformats-officedocument.presentationml.notesSlide+xml"/>
  <Override PartName="/ppt/slides/slide81.xml" ContentType="application/vnd.openxmlformats-officedocument.presentationml.slide+xml"/>
  <Override PartName="/ppt/notesSlides/notesSlide56.xml" ContentType="application/vnd.openxmlformats-officedocument.presentationml.notesSlide+xml"/>
  <Override PartName="/ppt/notesSlides/notesSlide40.xml" ContentType="application/vnd.openxmlformats-officedocument.presentationml.notesSlide+xml"/>
  <Override PartName="/ppt/slides/slide108.xml" ContentType="application/vnd.openxmlformats-officedocument.presentationml.slide+xml"/>
  <Override PartName="/ppt/slideLayouts/slideLayout7.xml" ContentType="application/vnd.openxmlformats-officedocument.presentationml.slideLayout+xml"/>
  <Override PartName="/ppt/notesSlides/notesSlide34.xml" ContentType="application/vnd.openxmlformats-officedocument.presentationml.notesSlide+xml"/>
  <Override PartName="/ppt/notesSlides/notesSlide82.xml" ContentType="application/vnd.openxmlformats-officedocument.presentationml.notesSlide+xml"/>
  <Override PartName="/ppt/notesSlides/notesSlide76.xml" ContentType="application/vnd.openxmlformats-officedocument.presentationml.notesSlide+xml"/>
  <Override PartName="/ppt/slides/slide9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slides/slide18.xml" ContentType="application/vnd.openxmlformats-officedocument.presentationml.slide+xml"/>
  <Override PartName="/ppt/notesSlides/notesSlide60.xml" ContentType="application/vnd.openxmlformats-officedocument.presentationml.notesSlide+xml"/>
  <Override PartName="/ppt/notesSlides/notesSlide54.xml" ContentType="application/vnd.openxmlformats-officedocument.presentationml.notesSlide+xml"/>
  <Override PartName="/ppt/slides/slide106.xml" ContentType="application/vnd.openxmlformats-officedocument.presentationml.slide+xml"/>
  <Override PartName="/ppt/notesSlides/notesSlide96.xml" ContentType="application/vnd.openxmlformats-officedocument.presentationml.notesSlide+xml"/>
  <Override PartName="/ppt/tableStyles.xml" ContentType="application/vnd.openxmlformats-officedocument.presentationml.tableStyles+xml"/>
  <Override PartName="/ppt/notesSlides/notesSlide19.xml" ContentType="application/vnd.openxmlformats-officedocument.presentationml.notesSlide+xml"/>
  <Override PartName="/ppt/slideLayouts/slideLayout5.xml" ContentType="application/vnd.openxmlformats-officedocument.presentationml.slideLayout+xml"/>
  <Override PartName="/ppt/slides/slide38.xml" ContentType="application/vnd.openxmlformats-officedocument.presentationml.slide+xml"/>
  <Override PartName="/ppt/notesSlides/notesSlide32.xml" ContentType="application/vnd.openxmlformats-officedocument.presentationml.notesSlide+xml"/>
  <Override PartName="/ppt/notesSlides/notesSlide80.xml" ContentType="application/vnd.openxmlformats-officedocument.presentationml.notesSlide+xml"/>
  <Default Extension="bin" ContentType="application/vnd.openxmlformats-officedocument.presentationml.printerSettings"/>
  <Override PartName="/ppt/notesSlides/notesSlide74.xml" ContentType="application/vnd.openxmlformats-officedocument.presentationml.notesSlide+xml"/>
  <Override PartName="/ppt/notesSlides/notesSlide2.xml" ContentType="application/vnd.openxmlformats-officedocument.presentationml.notesSlide+xml"/>
  <Override PartName="/ppt/slides/slide93.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notesSlides/notesSlide10.xml" ContentType="application/vnd.openxmlformats-officedocument.presentationml.notesSlide+xml"/>
  <Override PartName="/ppt/notesSlides/notesSlide39.xml" ContentType="application/vnd.openxmlformats-officedocument.presentationml.notesSlide+xml"/>
  <Override PartName="/ppt/slides/slide58.xml" ContentType="application/vnd.openxmlformats-officedocument.presentationml.slide+xml"/>
  <Override PartName="/ppt/slides/slide71.xml" ContentType="application/vnd.openxmlformats-officedocument.presentationml.slide+xml"/>
  <Override PartName="/ppt/notesSlides/notesSlide52.xml" ContentType="application/vnd.openxmlformats-officedocument.presentationml.notesSlide+xml"/>
  <Override PartName="/ppt/slides/slide104.xml" ContentType="application/vnd.openxmlformats-officedocument.presentationml.slide+xml"/>
  <Override PartName="/ppt/notesSlides/notesSlide94.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slideLayouts/slideLayout3.xml" ContentType="application/vnd.openxmlformats-officedocument.presentationml.slideLayout+xml"/>
  <Override PartName="/ppt/slides/slide36.xml" ContentType="application/vnd.openxmlformats-officedocument.presentationml.slide+xml"/>
  <Override PartName="/ppt/notesSlides/notesSlide30.xml" ContentType="application/vnd.openxmlformats-officedocument.presentationml.notesSlide+xml"/>
  <Override PartName="/ppt/slides/slide78.xml" ContentType="application/vnd.openxmlformats-officedocument.presentationml.slide+xml"/>
  <Override PartName="/ppt/slides/slide91.xml" ContentType="application/vnd.openxmlformats-officedocument.presentationml.slide+xml"/>
  <Override PartName="/ppt/notesSlides/notesSlide72.xml" ContentType="application/vnd.openxmlformats-officedocument.presentationml.notesSlide+xml"/>
  <Override PartName="/ppt/slides/slide2.xml" ContentType="application/vnd.openxmlformats-officedocument.presentationml.slide+xml"/>
  <Override PartName="/ppt/slides/slide14.xml" ContentType="application/vnd.openxmlformats-officedocument.presentationml.slide+xml"/>
  <Override PartName="/ppt/notesSlides/notesSlide37.xml" ContentType="application/vnd.openxmlformats-officedocument.presentationml.notesSlide+xml"/>
  <Override PartName="/ppt/slides/slide56.xml" ContentType="application/vnd.openxmlformats-officedocument.presentationml.slide+xml"/>
  <Override PartName="/ppt/slides/slide118.xml" ContentType="application/vnd.openxmlformats-officedocument.presentationml.slide+xml"/>
  <Override PartName="/ppt/notesSlides/notesSlide50.xml" ContentType="application/vnd.openxmlformats-officedocument.presentationml.notesSlide+xml"/>
  <Override PartName="/ppt/slides/slide98.xml" ContentType="application/vnd.openxmlformats-officedocument.presentationml.slide+xml"/>
  <Override PartName="/ppt/notesSlides/notesSlide92.xml" ContentType="application/vnd.openxmlformats-officedocument.presentationml.notesSlide+xml"/>
  <Override PartName="/ppt/notesSlides/notesSlide15.xml" ContentType="application/vnd.openxmlformats-officedocument.presentationml.notesSlide+xml"/>
  <Override PartName="/ppt/slideLayouts/slideLayout1.xml" ContentType="application/vnd.openxmlformats-officedocument.presentationml.slideLayout+xml"/>
  <Override PartName="/ppt/slides/slide34.xml" ContentType="application/vnd.openxmlformats-officedocument.presentationml.slide+xml"/>
  <Override PartName="/ppt/slides/slide28.xml" ContentType="application/vnd.openxmlformats-officedocument.presentationml.slide+xml"/>
  <Override PartName="/ppt/slides/slide76.xml" ContentType="application/vnd.openxmlformats-officedocument.presentationml.slide+xml"/>
  <Override PartName="/ppt/notesSlides/notesSlide70.xml" ContentType="application/vnd.openxmlformats-officedocument.presentationml.notesSlide+xml"/>
  <Default Extension="png" ContentType="image/png"/>
  <Override PartName="/ppt/slides/slide12.xml" ContentType="application/vnd.openxmlformats-officedocument.presentationml.slide+xml"/>
  <Override PartName="/ppt/slides/slide54.xml" ContentType="application/vnd.openxmlformats-officedocument.presentationml.slide+xml"/>
  <Override PartName="/ppt/slides/slide116.xml" ContentType="application/vnd.openxmlformats-officedocument.presentationml.slide+xml"/>
  <Default Extension="rels" ContentType="application/vnd.openxmlformats-package.relationships+xml"/>
  <Override PartName="/ppt/notesSlides/notesSlide29.xml" ContentType="application/vnd.openxmlformats-officedocument.presentationml.notesSlide+xml"/>
  <Override PartName="/ppt/slides/slide48.xml" ContentType="application/vnd.openxmlformats-officedocument.presentationml.slide+xml"/>
  <Override PartName="/ppt/slides/slide96.xml" ContentType="application/vnd.openxmlformats-officedocument.presentationml.slide+xml"/>
  <Override PartName="/ppt/theme/theme2.xml" ContentType="application/vnd.openxmlformats-officedocument.theme+xml"/>
  <Override PartName="/ppt/notesSlides/notesSlide90.xml" ContentType="application/vnd.openxmlformats-officedocument.presentationml.notesSlide+xml"/>
  <Override PartName="/ppt/notesSlides/notesSlide13.xml" ContentType="application/vnd.openxmlformats-officedocument.presentationml.notesSlide+xml"/>
  <Override PartName="/ppt/slides/slide32.xml" ContentType="application/vnd.openxmlformats-officedocument.presentationml.slide+xml"/>
  <Override PartName="/ppt/slides/slide26.xml" ContentType="application/vnd.openxmlformats-officedocument.presentationml.slide+xml"/>
  <Override PartName="/ppt/slides/slide74.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notesSlides/notesSlide49.xml" ContentType="application/vnd.openxmlformats-officedocument.presentationml.notesSlide+xml"/>
  <Override PartName="/ppt/slides/slide52.xml" ContentType="application/vnd.openxmlformats-officedocument.presentationml.slide+xml"/>
  <Override PartName="/ppt/slides/slide114.xml" ContentType="application/vnd.openxmlformats-officedocument.presentationml.slide+xml"/>
  <Override PartName="/ppt/notesSlides/notesSlide27.xml" ContentType="application/vnd.openxmlformats-officedocument.presentationml.notesSlide+xml"/>
  <Override PartName="/ppt/slides/slide46.xml" ContentType="application/vnd.openxmlformats-officedocument.presentationml.slide+xml"/>
  <Override PartName="/ppt/presProps.xml" ContentType="application/vnd.openxmlformats-officedocument.presentationml.presProps+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r:id="rId1"/>
  </p:sldMasterIdLst>
  <p:notesMasterIdLst>
    <p:notesMasterId r:id="rId120"/>
  </p:notesMasterIdLst>
  <p:handoutMasterIdLst>
    <p:handoutMasterId r:id="rId121"/>
  </p:handoutMasterIdLst>
  <p:sldIdLst>
    <p:sldId id="256" r:id="rId2"/>
    <p:sldId id="257" r:id="rId3"/>
    <p:sldId id="259" r:id="rId4"/>
    <p:sldId id="258" r:id="rId5"/>
    <p:sldId id="267" r:id="rId6"/>
    <p:sldId id="260" r:id="rId7"/>
    <p:sldId id="261" r:id="rId8"/>
    <p:sldId id="262" r:id="rId9"/>
    <p:sldId id="263" r:id="rId10"/>
    <p:sldId id="264" r:id="rId11"/>
    <p:sldId id="265" r:id="rId12"/>
    <p:sldId id="266" r:id="rId13"/>
    <p:sldId id="268" r:id="rId14"/>
    <p:sldId id="269" r:id="rId15"/>
    <p:sldId id="357" r:id="rId16"/>
    <p:sldId id="358" r:id="rId17"/>
    <p:sldId id="359" r:id="rId18"/>
    <p:sldId id="271" r:id="rId19"/>
    <p:sldId id="270" r:id="rId20"/>
    <p:sldId id="272" r:id="rId21"/>
    <p:sldId id="273" r:id="rId22"/>
    <p:sldId id="363" r:id="rId23"/>
    <p:sldId id="360" r:id="rId24"/>
    <p:sldId id="274" r:id="rId25"/>
    <p:sldId id="276" r:id="rId26"/>
    <p:sldId id="275" r:id="rId27"/>
    <p:sldId id="277" r:id="rId28"/>
    <p:sldId id="278" r:id="rId29"/>
    <p:sldId id="364" r:id="rId30"/>
    <p:sldId id="279" r:id="rId31"/>
    <p:sldId id="280" r:id="rId32"/>
    <p:sldId id="281" r:id="rId33"/>
    <p:sldId id="282" r:id="rId34"/>
    <p:sldId id="284" r:id="rId35"/>
    <p:sldId id="283" r:id="rId36"/>
    <p:sldId id="365" r:id="rId37"/>
    <p:sldId id="285" r:id="rId38"/>
    <p:sldId id="286" r:id="rId39"/>
    <p:sldId id="366" r:id="rId40"/>
    <p:sldId id="287" r:id="rId41"/>
    <p:sldId id="288" r:id="rId42"/>
    <p:sldId id="289" r:id="rId43"/>
    <p:sldId id="367" r:id="rId44"/>
    <p:sldId id="290" r:id="rId45"/>
    <p:sldId id="291" r:id="rId46"/>
    <p:sldId id="292" r:id="rId47"/>
    <p:sldId id="368" r:id="rId48"/>
    <p:sldId id="293" r:id="rId49"/>
    <p:sldId id="294" r:id="rId50"/>
    <p:sldId id="302" r:id="rId51"/>
    <p:sldId id="295" r:id="rId52"/>
    <p:sldId id="296" r:id="rId53"/>
    <p:sldId id="297" r:id="rId54"/>
    <p:sldId id="298" r:id="rId55"/>
    <p:sldId id="299" r:id="rId56"/>
    <p:sldId id="300" r:id="rId57"/>
    <p:sldId id="301"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69" r:id="rId74"/>
    <p:sldId id="318" r:id="rId75"/>
    <p:sldId id="319" r:id="rId76"/>
    <p:sldId id="320" r:id="rId77"/>
    <p:sldId id="321" r:id="rId78"/>
    <p:sldId id="322" r:id="rId79"/>
    <p:sldId id="323" r:id="rId80"/>
    <p:sldId id="324" r:id="rId81"/>
    <p:sldId id="325" r:id="rId82"/>
    <p:sldId id="326" r:id="rId83"/>
    <p:sldId id="327" r:id="rId84"/>
    <p:sldId id="370" r:id="rId85"/>
    <p:sldId id="328" r:id="rId86"/>
    <p:sldId id="329" r:id="rId87"/>
    <p:sldId id="330" r:id="rId88"/>
    <p:sldId id="331" r:id="rId89"/>
    <p:sldId id="332" r:id="rId90"/>
    <p:sldId id="333" r:id="rId91"/>
    <p:sldId id="334" r:id="rId92"/>
    <p:sldId id="335" r:id="rId93"/>
    <p:sldId id="371" r:id="rId94"/>
    <p:sldId id="336" r:id="rId95"/>
    <p:sldId id="337" r:id="rId96"/>
    <p:sldId id="341" r:id="rId97"/>
    <p:sldId id="342" r:id="rId98"/>
    <p:sldId id="343" r:id="rId99"/>
    <p:sldId id="338" r:id="rId100"/>
    <p:sldId id="339" r:id="rId101"/>
    <p:sldId id="344" r:id="rId102"/>
    <p:sldId id="340" r:id="rId103"/>
    <p:sldId id="372" r:id="rId104"/>
    <p:sldId id="345" r:id="rId105"/>
    <p:sldId id="346" r:id="rId106"/>
    <p:sldId id="347" r:id="rId107"/>
    <p:sldId id="348" r:id="rId108"/>
    <p:sldId id="349" r:id="rId109"/>
    <p:sldId id="350" r:id="rId110"/>
    <p:sldId id="351" r:id="rId111"/>
    <p:sldId id="373" r:id="rId112"/>
    <p:sldId id="361" r:id="rId113"/>
    <p:sldId id="352" r:id="rId114"/>
    <p:sldId id="353" r:id="rId115"/>
    <p:sldId id="354" r:id="rId116"/>
    <p:sldId id="362" r:id="rId117"/>
    <p:sldId id="355" r:id="rId118"/>
    <p:sldId id="356"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7F7F7"/>
    <a:srgbClr val="F9F9F9"/>
    <a:srgbClr val="F3F3F3"/>
    <a:srgbClr val="FCFCFC"/>
    <a:srgbClr val="EEEEEE"/>
    <a:srgbClr val="E9E9E9"/>
    <a:srgbClr val="F2F2F2"/>
    <a:srgbClr val="F47B51"/>
    <a:srgbClr val="D7E4E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306" autoAdjust="0"/>
    <p:restoredTop sz="94618" autoAdjust="0"/>
  </p:normalViewPr>
  <p:slideViewPr>
    <p:cSldViewPr snapToObjects="1">
      <p:cViewPr varScale="1">
        <p:scale>
          <a:sx n="107" d="100"/>
          <a:sy n="107" d="100"/>
        </p:scale>
        <p:origin x="-944" y="-112"/>
      </p:cViewPr>
      <p:guideLst>
        <p:guide orient="horz" pos="2160"/>
        <p:guide pos="2880"/>
      </p:guideLst>
    </p:cSldViewPr>
  </p:slideViewPr>
  <p:outlineViewPr>
    <p:cViewPr>
      <p:scale>
        <a:sx n="33" d="100"/>
        <a:sy n="33" d="100"/>
      </p:scale>
      <p:origin x="0" y="75456"/>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printerSettings" Target="printerSettings/printerSettings1.bin"/><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7D55D7-2669-804B-814E-860E0BC1D09B}" type="datetimeFigureOut">
              <a:rPr lang="en-US" smtClean="0"/>
              <a:pPr/>
              <a:t>5/5/15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A1EF903-B656-8349-9BF2-6EBF17CDC0D2}"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A6F56D-5CAD-7540-90C2-717B01374597}" type="datetimeFigureOut">
              <a:rPr lang="en-US" smtClean="0"/>
              <a:pPr/>
              <a:t>5/5/15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DBE874-4407-8944-B0EE-23AF1AA1012C}"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39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59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18</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79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80</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81</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82</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83</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84</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86</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88</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89</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90</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91</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92</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95</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96</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97</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21</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99</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100</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101</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102</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103</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105</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106</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109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22</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114</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115</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116</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117</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May need to rearrange this slide.</a:t>
            </a:r>
            <a:endParaRPr lang="en-US" dirty="0"/>
          </a:p>
        </p:txBody>
      </p:sp>
      <p:sp>
        <p:nvSpPr>
          <p:cNvPr id="4" name="Slide Number Placeholder 3"/>
          <p:cNvSpPr>
            <a:spLocks noGrp="1"/>
          </p:cNvSpPr>
          <p:nvPr>
            <p:ph type="sldNum" sz="quarter" idx="10"/>
          </p:nvPr>
        </p:nvSpPr>
        <p:spPr/>
        <p:txBody>
          <a:bodyPr/>
          <a:lstStyle/>
          <a:p>
            <a:fld id="{8DDBE874-4407-8944-B0EE-23AF1AA1012C}" type="slidenum">
              <a:rPr lang="en-US" smtClean="0"/>
              <a:pPr/>
              <a:t>118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366E9BD-B29A-8F45-B7C8-E35D2ACC1B58}" type="datetime1">
              <a:rPr lang="en-US" smtClean="0"/>
              <a:pPr/>
              <a:t>5/5/15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6" name="Slide Number Placeholder 5"/>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C693EF7-0FCC-DE49-AF1C-1AC43ABFE84D}" type="datetime1">
              <a:rPr lang="en-US" smtClean="0"/>
              <a:pPr/>
              <a:t>5/5/15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6" name="Slide Number Placeholder 5"/>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37DDA5B-7163-8442-ADA6-3ACF05B98939}" type="datetime1">
              <a:rPr lang="en-US" smtClean="0"/>
              <a:pPr/>
              <a:t>5/5/15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6" name="Slide Number Placeholder 5"/>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8659667-B104-E04C-88AC-3BA06D3DFF09}" type="datetime1">
              <a:rPr lang="en-US" smtClean="0"/>
              <a:pPr/>
              <a:t>5/5/15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6" name="Slide Number Placeholder 5"/>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B2E79A8-4831-4B47-A354-3952CB1E2143}" type="datetime1">
              <a:rPr lang="en-US" smtClean="0"/>
              <a:pPr/>
              <a:t>5/5/15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6" name="Slide Number Placeholder 5"/>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37BA113-5508-524A-9DE1-DB6D296696B9}" type="datetime1">
              <a:rPr lang="en-US" smtClean="0"/>
              <a:pPr/>
              <a:t>5/5/15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7" name="Slide Number Placeholder 6"/>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26AF432-C951-204E-BFAF-E87F2B10367C}" type="datetime1">
              <a:rPr lang="en-US" smtClean="0"/>
              <a:pPr/>
              <a:t>5/5/15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9" name="Slide Number Placeholder 8"/>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9AAC4A16-D15D-CB48-AC3A-6EE8F792AEA2}" type="datetime1">
              <a:rPr lang="en-US" smtClean="0"/>
              <a:pPr/>
              <a:t>5/5/15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5" name="Slide Number Placeholder 4"/>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A7F5430-C573-5448-8A9B-3C11F019BC17}" type="datetime1">
              <a:rPr lang="en-US" smtClean="0"/>
              <a:pPr/>
              <a:t>5/5/15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4" name="Slide Number Placeholder 3"/>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46190BA-CF4F-0B4F-B12D-B9075F35EA8C}" type="datetime1">
              <a:rPr lang="en-US" smtClean="0"/>
              <a:pPr/>
              <a:t>5/5/15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7" name="Slide Number Placeholder 6"/>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7564D50-8844-6B49-95FB-E7F2C27C1A8B}" type="datetime1">
              <a:rPr lang="en-US" smtClean="0"/>
              <a:pPr/>
              <a:t>5/5/15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10Pearls</a:t>
            </a:r>
            <a:endParaRPr lang="en-US"/>
          </a:p>
        </p:txBody>
      </p:sp>
      <p:sp>
        <p:nvSpPr>
          <p:cNvPr id="7" name="Slide Number Placeholder 6"/>
          <p:cNvSpPr>
            <a:spLocks noGrp="1"/>
          </p:cNvSpPr>
          <p:nvPr>
            <p:ph type="sldNum" sz="quarter" idx="12"/>
          </p:nvPr>
        </p:nvSpPr>
        <p:spPr/>
        <p:txBody>
          <a:bodyPr/>
          <a:lstStyle/>
          <a:p>
            <a:fld id="{56971E63-85AE-DE47-A25D-3C919007B2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71E63-85AE-DE47-A25D-3C919007B2D3}" type="slidenum">
              <a:rPr lang="en-US" smtClean="0"/>
              <a:pPr/>
              <a:t>‹#›</a:t>
            </a:fld>
            <a:endParaRPr lang="en-US" dirty="0"/>
          </a:p>
        </p:txBody>
      </p:sp>
      <p:pic>
        <p:nvPicPr>
          <p:cNvPr id="8" name="Picture 2" descr="C:\Users\beenish\AppData\Roaming\Skype\beenish.barlas.tp\media_messaging\media_cache\^CF775BA39239A662277CE4BD71FB3A7B39CB83355698F2142B^pimgpsh_fullsize_distr.jpg"/>
          <p:cNvPicPr>
            <a:picLocks noChangeAspect="1" noChangeArrowheads="1"/>
          </p:cNvPicPr>
          <p:nvPr userDrawn="1"/>
        </p:nvPicPr>
        <p:blipFill>
          <a:blip r:embed="rId13"/>
          <a:srcRect/>
          <a:stretch>
            <a:fillRect/>
          </a:stretch>
        </p:blipFill>
        <p:spPr bwMode="auto">
          <a:xfrm>
            <a:off x="8201828" y="6553200"/>
            <a:ext cx="910677" cy="274510"/>
          </a:xfrm>
          <a:prstGeom prst="rect">
            <a:avLst/>
          </a:prstGeom>
          <a:noFill/>
        </p:spPr>
      </p:pic>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68575"/>
            <a:ext cx="7772400" cy="1470025"/>
          </a:xfrm>
        </p:spPr>
        <p:txBody>
          <a:bodyPr>
            <a:normAutofit/>
          </a:bodyPr>
          <a:lstStyle/>
          <a:p>
            <a:r>
              <a:rPr lang="en-US" b="1" dirty="0" smtClean="0">
                <a:solidFill>
                  <a:srgbClr val="4B4A4A"/>
                </a:solidFill>
                <a:latin typeface="Open Sans" pitchFamily="34" charset="0"/>
                <a:ea typeface="Open Sans" pitchFamily="34" charset="0"/>
                <a:cs typeface="Open Sans" pitchFamily="34" charset="0"/>
              </a:rPr>
              <a:t>Android Application Development Workshop</a:t>
            </a:r>
            <a:endParaRPr lang="en-US" b="1" dirty="0">
              <a:latin typeface="+mn-lt"/>
              <a:cs typeface="Lucida Grande"/>
            </a:endParaRPr>
          </a:p>
        </p:txBody>
      </p:sp>
      <p:sp>
        <p:nvSpPr>
          <p:cNvPr id="3" name="Subtitle 2"/>
          <p:cNvSpPr>
            <a:spLocks noGrp="1"/>
          </p:cNvSpPr>
          <p:nvPr>
            <p:ph type="subTitle" idx="1"/>
          </p:nvPr>
        </p:nvSpPr>
        <p:spPr>
          <a:xfrm>
            <a:off x="1371600" y="4267200"/>
            <a:ext cx="6400800" cy="1752600"/>
          </a:xfrm>
        </p:spPr>
        <p:txBody>
          <a:bodyPr>
            <a:normAutofit/>
          </a:bodyPr>
          <a:lstStyle/>
          <a:p>
            <a:r>
              <a:rPr lang="en-US" sz="2800" b="1" dirty="0" smtClean="0">
                <a:solidFill>
                  <a:schemeClr val="accent6">
                    <a:lumMod val="75000"/>
                  </a:schemeClr>
                </a:solidFill>
              </a:rPr>
              <a:t>Muhammad Azfar Siddiqui</a:t>
            </a:r>
            <a:br>
              <a:rPr lang="en-US" sz="2800" b="1" dirty="0" smtClean="0">
                <a:solidFill>
                  <a:schemeClr val="accent6">
                    <a:lumMod val="75000"/>
                  </a:schemeClr>
                </a:solidFill>
              </a:rPr>
            </a:br>
            <a:r>
              <a:rPr lang="en-US" sz="2800" b="1" dirty="0" smtClean="0">
                <a:solidFill>
                  <a:schemeClr val="accent6">
                    <a:lumMod val="75000"/>
                  </a:schemeClr>
                </a:solidFill>
              </a:rPr>
              <a:t>Associate Architect at 10Pearls</a:t>
            </a:r>
            <a:endParaRPr lang="en-US" sz="2800" b="1" dirty="0">
              <a:solidFill>
                <a:schemeClr val="accent6">
                  <a:lumMod val="75000"/>
                </a:schemeClr>
              </a:solidFill>
            </a:endParaRPr>
          </a:p>
        </p:txBody>
      </p:sp>
      <p:sp>
        <p:nvSpPr>
          <p:cNvPr id="4" name="Rectangle 3"/>
          <p:cNvSpPr/>
          <p:nvPr/>
        </p:nvSpPr>
        <p:spPr>
          <a:xfrm>
            <a:off x="4083050" y="620664"/>
            <a:ext cx="2286000" cy="369332"/>
          </a:xfrm>
          <a:prstGeom prst="rect">
            <a:avLst/>
          </a:prstGeom>
        </p:spPr>
        <p:txBody>
          <a:bodyPr>
            <a:spAutoFit/>
          </a:bodyPr>
          <a:lstStyle/>
          <a:p>
            <a:endParaRPr lang="en-US" dirty="0"/>
          </a:p>
        </p:txBody>
      </p:sp>
      <p:pic>
        <p:nvPicPr>
          <p:cNvPr id="8" name="Picture 7" descr="Android_Logo_by_ockre.png"/>
          <p:cNvPicPr>
            <a:picLocks noChangeAspect="1"/>
          </p:cNvPicPr>
          <p:nvPr/>
        </p:nvPicPr>
        <p:blipFill>
          <a:blip r:embed="rId2"/>
          <a:stretch>
            <a:fillRect/>
          </a:stretch>
        </p:blipFill>
        <p:spPr>
          <a:xfrm>
            <a:off x="3048000" y="457200"/>
            <a:ext cx="3048000" cy="2286000"/>
          </a:xfrm>
          <a:prstGeom prst="rect">
            <a:avLst/>
          </a:prstGeom>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71763"/>
            <a:ext cx="8382000" cy="868362"/>
          </a:xfrm>
        </p:spPr>
        <p:txBody>
          <a:bodyPr>
            <a:normAutofit fontScale="90000"/>
          </a:bodyPr>
          <a:lstStyle/>
          <a:p>
            <a:r>
              <a:rPr lang="en-US" b="1" dirty="0" smtClean="0">
                <a:solidFill>
                  <a:schemeClr val="accent6">
                    <a:lumMod val="75000"/>
                  </a:schemeClr>
                </a:solidFill>
                <a:latin typeface="Open sans"/>
                <a:cs typeface="Lucida Grande"/>
              </a:rPr>
              <a:t>Developing for Mobile </a:t>
            </a:r>
            <a:br>
              <a:rPr lang="en-US" b="1" dirty="0" smtClean="0">
                <a:solidFill>
                  <a:schemeClr val="accent6">
                    <a:lumMod val="75000"/>
                  </a:schemeClr>
                </a:solidFill>
                <a:latin typeface="Open sans"/>
                <a:cs typeface="Lucida Grande"/>
              </a:rPr>
            </a:br>
            <a:r>
              <a:rPr lang="en-US" b="1" dirty="0" smtClean="0">
                <a:solidFill>
                  <a:schemeClr val="accent6">
                    <a:lumMod val="75000"/>
                  </a:schemeClr>
                </a:solidFill>
                <a:latin typeface="Open sans"/>
                <a:cs typeface="Lucida Grande"/>
              </a:rPr>
              <a:t>Disadvantages</a:t>
            </a:r>
            <a:endParaRPr lang="en-US" b="1" dirty="0">
              <a:latin typeface="+mn-lt"/>
              <a:cs typeface="Lucida Grande"/>
            </a:endParaRPr>
          </a:p>
        </p:txBody>
      </p:sp>
      <p:sp>
        <p:nvSpPr>
          <p:cNvPr id="6" name="Content Placeholder 5"/>
          <p:cNvSpPr>
            <a:spLocks noGrp="1"/>
          </p:cNvSpPr>
          <p:nvPr>
            <p:ph idx="1"/>
          </p:nvPr>
        </p:nvSpPr>
        <p:spPr>
          <a:xfrm>
            <a:off x="457200" y="1660525"/>
            <a:ext cx="8229600" cy="5060950"/>
          </a:xfrm>
        </p:spPr>
        <p:txBody>
          <a:bodyPr>
            <a:normAutofit/>
          </a:bodyPr>
          <a:lstStyle/>
          <a:p>
            <a:pPr algn="just"/>
            <a:r>
              <a:rPr lang="en-US" dirty="0" smtClean="0">
                <a:cs typeface="Lucida Grande"/>
              </a:rPr>
              <a:t>Limited screen size</a:t>
            </a:r>
          </a:p>
          <a:p>
            <a:pPr algn="just"/>
            <a:r>
              <a:rPr lang="en-US" dirty="0" smtClean="0">
                <a:cs typeface="Lucida Grande"/>
              </a:rPr>
              <a:t>Limited battery life</a:t>
            </a:r>
          </a:p>
          <a:p>
            <a:pPr algn="just"/>
            <a:r>
              <a:rPr lang="en-US" dirty="0" smtClean="0">
                <a:cs typeface="Lucida Grande"/>
              </a:rPr>
              <a:t>Limited processor speed</a:t>
            </a:r>
          </a:p>
          <a:p>
            <a:pPr algn="just"/>
            <a:r>
              <a:rPr lang="en-US" dirty="0" smtClean="0">
                <a:cs typeface="Lucida Grande"/>
              </a:rPr>
              <a:t>Limited storage</a:t>
            </a:r>
          </a:p>
          <a:p>
            <a:pPr algn="just"/>
            <a:r>
              <a:rPr lang="en-US" dirty="0" smtClean="0">
                <a:cs typeface="Lucida Grande"/>
              </a:rPr>
              <a:t>Limited, unreliable and sometimes slow network access</a:t>
            </a:r>
          </a:p>
          <a:p>
            <a:pPr algn="just"/>
            <a:r>
              <a:rPr lang="en-US" dirty="0" smtClean="0">
                <a:cs typeface="Lucida Grande"/>
              </a:rPr>
              <a:t>Range of platforms &amp; configurations across devices</a:t>
            </a:r>
          </a:p>
          <a:p>
            <a:pPr algn="just"/>
            <a:endParaRPr lang="en-US" dirty="0" smtClean="0">
              <a:cs typeface="Lucida Grande"/>
            </a:endParaRPr>
          </a:p>
          <a:p>
            <a:pPr algn="just"/>
            <a:endParaRPr lang="en-US" dirty="0" smtClean="0">
              <a:cs typeface="Lucida Grande"/>
            </a:endParaRPr>
          </a:p>
          <a:p>
            <a:pPr algn="just"/>
            <a:endParaRPr lang="en-US" dirty="0" smtClean="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ListView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100</a:t>
            </a:fld>
            <a:endParaRPr lang="en-US"/>
          </a:p>
        </p:txBody>
      </p:sp>
      <p:pic>
        <p:nvPicPr>
          <p:cNvPr id="12" name="Content Placeholder 11" descr="Screen Shot 2015-05-04 at 10.23.42 AM.png"/>
          <p:cNvPicPr>
            <a:picLocks noGrp="1" noChangeAspect="1"/>
          </p:cNvPicPr>
          <p:nvPr>
            <p:ph idx="1"/>
          </p:nvPr>
        </p:nvPicPr>
        <p:blipFill>
          <a:blip r:embed="rId3"/>
          <a:stretch>
            <a:fillRect/>
          </a:stretch>
        </p:blipFill>
        <p:spPr>
          <a:xfrm>
            <a:off x="692603" y="1371600"/>
            <a:ext cx="7758794" cy="4525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GridView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101</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err="1" smtClean="0"/>
              <a:t>GridView</a:t>
            </a:r>
            <a:r>
              <a:rPr lang="en-US" dirty="0" smtClean="0"/>
              <a:t> is a control that displays items in a two-dimensional, scrollable grid. The grid items are automatically inserted to the layout using a </a:t>
            </a:r>
            <a:r>
              <a:rPr lang="en-US" dirty="0" err="1" smtClean="0"/>
              <a:t>ListAdapter</a:t>
            </a:r>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GridView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102</a:t>
            </a:fld>
            <a:endParaRPr lang="en-US"/>
          </a:p>
        </p:txBody>
      </p:sp>
      <p:sp>
        <p:nvSpPr>
          <p:cNvPr id="6" name="Content Placeholder 5"/>
          <p:cNvSpPr>
            <a:spLocks noGrp="1"/>
          </p:cNvSpPr>
          <p:nvPr>
            <p:ph idx="1"/>
          </p:nvPr>
        </p:nvSpPr>
        <p:spPr/>
        <p:txBody>
          <a:bodyPr/>
          <a:lstStyle/>
          <a:p>
            <a:endParaRPr lang="en-US"/>
          </a:p>
        </p:txBody>
      </p:sp>
      <p:pic>
        <p:nvPicPr>
          <p:cNvPr id="167938" name="Picture 2"/>
          <p:cNvPicPr>
            <a:picLocks noChangeAspect="1" noChangeArrowheads="1"/>
          </p:cNvPicPr>
          <p:nvPr/>
        </p:nvPicPr>
        <p:blipFill>
          <a:blip r:embed="rId3"/>
          <a:srcRect/>
          <a:stretch>
            <a:fillRect/>
          </a:stretch>
        </p:blipFill>
        <p:spPr bwMode="auto">
          <a:xfrm>
            <a:off x="685800" y="1447800"/>
            <a:ext cx="7721599" cy="4343400"/>
          </a:xfrm>
          <a:prstGeom prst="rect">
            <a:avLst/>
          </a:prstGeom>
          <a:noFill/>
          <a:ln w="9525">
            <a:noFill/>
            <a:miter lim="800000"/>
            <a:headEnd/>
            <a:tailEnd/>
          </a:ln>
          <a:effectLst/>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229600" cy="868362"/>
          </a:xfrm>
        </p:spPr>
        <p:txBody>
          <a:bodyPr>
            <a:normAutofit/>
          </a:bodyPr>
          <a:lstStyle/>
          <a:p>
            <a:r>
              <a:rPr lang="en-US" b="1" dirty="0" smtClean="0">
                <a:solidFill>
                  <a:schemeClr val="accent6">
                    <a:lumMod val="75000"/>
                  </a:schemeClr>
                </a:solidFill>
                <a:latin typeface="Open sans"/>
                <a:cs typeface="Lucida Grande"/>
              </a:rPr>
              <a:t>Displaying dynamic data</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103</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511175"/>
            <a:ext cx="7772400" cy="1089025"/>
          </a:xfrm>
        </p:spPr>
        <p:txBody>
          <a:bodyPr>
            <a:normAutofit/>
          </a:bodyPr>
          <a:lstStyle/>
          <a:p>
            <a:r>
              <a:rPr lang="en-US" b="1" dirty="0" smtClean="0">
                <a:solidFill>
                  <a:schemeClr val="accent6">
                    <a:lumMod val="75000"/>
                  </a:schemeClr>
                </a:solidFill>
                <a:latin typeface="Open sans"/>
                <a:cs typeface="Lucida Grande"/>
              </a:rPr>
              <a:t>Integrating web services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2209800"/>
          </a:xfrm>
        </p:spPr>
        <p:txBody>
          <a:bodyPr>
            <a:noAutofit/>
          </a:bodyPr>
          <a:lstStyle/>
          <a:p>
            <a:pPr algn="l">
              <a:buFont typeface="Arial"/>
              <a:buChar char="•"/>
            </a:pPr>
            <a:r>
              <a:rPr lang="en-US" sz="2800" b="1" dirty="0" smtClean="0">
                <a:solidFill>
                  <a:schemeClr val="bg1">
                    <a:lumMod val="50000"/>
                  </a:schemeClr>
                </a:solidFill>
                <a:cs typeface="Lucida Grande"/>
              </a:rPr>
              <a:t> Overview</a:t>
            </a:r>
          </a:p>
          <a:p>
            <a:pPr algn="l">
              <a:buFont typeface="Arial"/>
              <a:buChar char="•"/>
            </a:pPr>
            <a:r>
              <a:rPr lang="en-US" sz="2800" b="1" dirty="0" smtClean="0">
                <a:solidFill>
                  <a:schemeClr val="bg1">
                    <a:lumMod val="50000"/>
                  </a:schemeClr>
                </a:solidFill>
                <a:cs typeface="Lucida Grande"/>
              </a:rPr>
              <a:t> Using Volley framework</a:t>
            </a:r>
          </a:p>
          <a:p>
            <a:pPr algn="l">
              <a:buFont typeface="Arial"/>
              <a:buChar char="•"/>
            </a:pPr>
            <a:r>
              <a:rPr lang="en-US" sz="2800" b="1" dirty="0" err="1" smtClean="0">
                <a:solidFill>
                  <a:schemeClr val="bg1">
                    <a:lumMod val="50000"/>
                  </a:schemeClr>
                </a:solidFill>
                <a:cs typeface="Lucida Grande"/>
              </a:rPr>
              <a:t>Gson</a:t>
            </a:r>
            <a:endParaRPr lang="en-US" sz="2800" b="1" dirty="0" smtClean="0">
              <a:solidFill>
                <a:schemeClr val="bg1">
                  <a:lumMod val="50000"/>
                </a:schemeClr>
              </a:solidFill>
              <a:cs typeface="Lucida Grande"/>
            </a:endParaRP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Overview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105</a:t>
            </a:fld>
            <a:endParaRPr lang="en-US"/>
          </a:p>
        </p:txBody>
      </p:sp>
      <p:sp>
        <p:nvSpPr>
          <p:cNvPr id="6" name="Content Placeholder 5"/>
          <p:cNvSpPr>
            <a:spLocks noGrp="1"/>
          </p:cNvSpPr>
          <p:nvPr>
            <p:ph idx="1"/>
          </p:nvPr>
        </p:nvSpPr>
        <p:spPr>
          <a:xfrm>
            <a:off x="457200" y="1600200"/>
            <a:ext cx="8001000" cy="4419599"/>
          </a:xfrm>
        </p:spPr>
        <p:txBody>
          <a:bodyPr>
            <a:normAutofit fontScale="92500" lnSpcReduction="10000"/>
          </a:bodyPr>
          <a:lstStyle/>
          <a:p>
            <a:pPr algn="just"/>
            <a:r>
              <a:rPr lang="en-US" sz="3600" dirty="0" smtClean="0"/>
              <a:t>Most real world applications will talk with the cloud to store &amp; retrieve data</a:t>
            </a:r>
          </a:p>
          <a:p>
            <a:pPr algn="just"/>
            <a:endParaRPr lang="en-US" sz="3600" dirty="0" smtClean="0"/>
          </a:p>
          <a:p>
            <a:pPr algn="just"/>
            <a:r>
              <a:rPr lang="en-US" sz="3600" dirty="0" smtClean="0"/>
              <a:t>This communication between client app and web server takes place through an API/web service layer</a:t>
            </a:r>
          </a:p>
          <a:p>
            <a:pPr algn="just"/>
            <a:endParaRPr lang="en-US" sz="3600" dirty="0" smtClean="0"/>
          </a:p>
          <a:p>
            <a:pPr algn="just"/>
            <a:r>
              <a:rPr lang="en-US" sz="3600" dirty="0" smtClean="0"/>
              <a:t>Android’s native HTTP clients are bad!</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Volley</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106</a:t>
            </a:fld>
            <a:endParaRPr lang="en-US"/>
          </a:p>
        </p:txBody>
      </p:sp>
      <p:sp>
        <p:nvSpPr>
          <p:cNvPr id="6" name="Content Placeholder 5"/>
          <p:cNvSpPr>
            <a:spLocks noGrp="1"/>
          </p:cNvSpPr>
          <p:nvPr>
            <p:ph idx="1"/>
          </p:nvPr>
        </p:nvSpPr>
        <p:spPr>
          <a:xfrm>
            <a:off x="457200" y="1600200"/>
            <a:ext cx="8001000" cy="4419599"/>
          </a:xfrm>
        </p:spPr>
        <p:txBody>
          <a:bodyPr>
            <a:normAutofit fontScale="92500" lnSpcReduction="20000"/>
          </a:bodyPr>
          <a:lstStyle/>
          <a:p>
            <a:pPr algn="just"/>
            <a:r>
              <a:rPr lang="en-US" sz="3600" dirty="0" smtClean="0"/>
              <a:t>You are lucky to have Volley!</a:t>
            </a:r>
          </a:p>
          <a:p>
            <a:pPr algn="just"/>
            <a:endParaRPr lang="en-US" sz="3600" dirty="0" smtClean="0"/>
          </a:p>
          <a:p>
            <a:pPr algn="just"/>
            <a:r>
              <a:rPr lang="en-US" sz="3600" dirty="0" smtClean="0"/>
              <a:t>It is an HTTP library that makes networking for Android apps easier and most importantly, faster</a:t>
            </a:r>
          </a:p>
          <a:p>
            <a:pPr algn="just"/>
            <a:endParaRPr lang="en-US" sz="3600" dirty="0" smtClean="0"/>
          </a:p>
          <a:p>
            <a:pPr algn="just"/>
            <a:r>
              <a:rPr lang="en-US" sz="3600" dirty="0" smtClean="0"/>
              <a:t>Volley frees you from writing boilerplate code and allows you to concentrate on the logic that is specific to your app</a:t>
            </a:r>
          </a:p>
          <a:p>
            <a:pPr algn="just"/>
            <a:endParaRPr lang="en-US" sz="3600" dirty="0" smtClean="0"/>
          </a:p>
          <a:p>
            <a:pPr algn="just"/>
            <a:endParaRPr lang="en-US" sz="36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Volley</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107</a:t>
            </a:fld>
            <a:endParaRPr lang="en-US"/>
          </a:p>
        </p:txBody>
      </p:sp>
      <p:sp>
        <p:nvSpPr>
          <p:cNvPr id="6" name="Content Placeholder 5"/>
          <p:cNvSpPr>
            <a:spLocks noGrp="1"/>
          </p:cNvSpPr>
          <p:nvPr>
            <p:ph idx="1"/>
          </p:nvPr>
        </p:nvSpPr>
        <p:spPr>
          <a:xfrm>
            <a:off x="457200" y="1600200"/>
            <a:ext cx="8229600" cy="4756150"/>
          </a:xfrm>
        </p:spPr>
        <p:txBody>
          <a:bodyPr>
            <a:normAutofit fontScale="70000" lnSpcReduction="20000"/>
          </a:bodyPr>
          <a:lstStyle/>
          <a:p>
            <a:pPr algn="just"/>
            <a:r>
              <a:rPr lang="en-US" sz="3600" dirty="0" smtClean="0"/>
              <a:t>Automatic scheduling of network requests</a:t>
            </a:r>
          </a:p>
          <a:p>
            <a:pPr algn="just"/>
            <a:endParaRPr lang="en-US" sz="3600" dirty="0" smtClean="0"/>
          </a:p>
          <a:p>
            <a:pPr algn="just"/>
            <a:r>
              <a:rPr lang="en-US" sz="3600" dirty="0" smtClean="0"/>
              <a:t>Multiple concurrent network connections</a:t>
            </a:r>
          </a:p>
          <a:p>
            <a:pPr algn="just"/>
            <a:endParaRPr lang="en-US" sz="3600" dirty="0" smtClean="0"/>
          </a:p>
          <a:p>
            <a:pPr algn="just"/>
            <a:r>
              <a:rPr lang="en-US" sz="3600" dirty="0" smtClean="0"/>
              <a:t>Transparent disk and memory response caching with standard HTTP cache coherence</a:t>
            </a:r>
          </a:p>
          <a:p>
            <a:pPr algn="just"/>
            <a:endParaRPr lang="en-US" sz="3600" dirty="0" smtClean="0"/>
          </a:p>
          <a:p>
            <a:pPr algn="just"/>
            <a:r>
              <a:rPr lang="en-US" sz="3600" dirty="0" smtClean="0"/>
              <a:t>Support for request prioritization</a:t>
            </a:r>
          </a:p>
          <a:p>
            <a:pPr algn="just"/>
            <a:endParaRPr lang="en-US" sz="3600" dirty="0" smtClean="0"/>
          </a:p>
          <a:p>
            <a:pPr algn="just"/>
            <a:r>
              <a:rPr lang="en-US" sz="3600" dirty="0" smtClean="0"/>
              <a:t>Cancellation request API </a:t>
            </a:r>
          </a:p>
          <a:p>
            <a:pPr algn="just"/>
            <a:endParaRPr lang="en-US" sz="3600" dirty="0" smtClean="0"/>
          </a:p>
          <a:p>
            <a:pPr algn="just"/>
            <a:r>
              <a:rPr lang="en-US" sz="3600" dirty="0" smtClean="0"/>
              <a:t>Ease of customization. For example, for retry and </a:t>
            </a:r>
            <a:r>
              <a:rPr lang="en-US" sz="3600" dirty="0" err="1" smtClean="0"/>
              <a:t>backoff</a:t>
            </a:r>
            <a:endParaRPr lang="en-US" sz="3600" dirty="0" smtClean="0"/>
          </a:p>
          <a:p>
            <a:pPr algn="just"/>
            <a:endParaRPr lang="en-US" sz="36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Volley – Sample request</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108</a:t>
            </a:fld>
            <a:endParaRPr lang="en-US"/>
          </a:p>
        </p:txBody>
      </p:sp>
      <p:sp>
        <p:nvSpPr>
          <p:cNvPr id="6" name="Content Placeholder 5"/>
          <p:cNvSpPr>
            <a:spLocks noGrp="1"/>
          </p:cNvSpPr>
          <p:nvPr>
            <p:ph idx="1"/>
          </p:nvPr>
        </p:nvSpPr>
        <p:spPr>
          <a:xfrm>
            <a:off x="457200" y="1600200"/>
            <a:ext cx="8001000" cy="4419599"/>
          </a:xfrm>
        </p:spPr>
        <p:txBody>
          <a:bodyPr>
            <a:normAutofit/>
          </a:bodyPr>
          <a:lstStyle/>
          <a:p>
            <a:endParaRPr lang="en-US" sz="3600" dirty="0" smtClean="0"/>
          </a:p>
        </p:txBody>
      </p:sp>
      <p:pic>
        <p:nvPicPr>
          <p:cNvPr id="8" name="Picture 7" descr="Screen Shot 2014-10-13 at 12.11.36 pm.png"/>
          <p:cNvPicPr>
            <a:picLocks noChangeAspect="1"/>
          </p:cNvPicPr>
          <p:nvPr/>
        </p:nvPicPr>
        <p:blipFill>
          <a:blip r:embed="rId3"/>
          <a:srcRect/>
          <a:stretch>
            <a:fillRect/>
          </a:stretch>
        </p:blipFill>
        <p:spPr bwMode="auto">
          <a:xfrm>
            <a:off x="410560" y="1355726"/>
            <a:ext cx="8352440" cy="5000624"/>
          </a:xfrm>
          <a:prstGeom prst="rect">
            <a:avLst/>
          </a:prstGeom>
          <a:noFill/>
          <a:ln w="9525">
            <a:noFill/>
            <a:miter lim="800000"/>
            <a:headEnd/>
            <a:tailEnd/>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sz="4200" b="1" dirty="0" smtClean="0">
                <a:solidFill>
                  <a:schemeClr val="accent6">
                    <a:lumMod val="75000"/>
                  </a:schemeClr>
                </a:solidFill>
                <a:latin typeface="Open sans"/>
                <a:cs typeface="Lucida Grande"/>
              </a:rPr>
              <a:t>Volley – Request cancelation</a:t>
            </a:r>
            <a:endParaRPr lang="en-US" sz="42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109</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sz="2000" dirty="0" smtClean="0">
                <a:latin typeface="Calibri" pitchFamily="4" charset="0"/>
              </a:rPr>
              <a:t>To cancel a request, call cancel() on your Request object. Once cancelled, Volley guarantees that your response handler will never be called. What this means in practice is that you can cancel all of your pending requests in your activity's </a:t>
            </a:r>
            <a:r>
              <a:rPr lang="en-US" sz="2000" dirty="0" err="1" smtClean="0">
                <a:latin typeface="Calibri" pitchFamily="4" charset="0"/>
              </a:rPr>
              <a:t>onStop</a:t>
            </a:r>
            <a:r>
              <a:rPr lang="en-US" sz="2000" dirty="0" smtClean="0">
                <a:latin typeface="Calibri" pitchFamily="4" charset="0"/>
              </a:rPr>
              <a:t>() method.</a:t>
            </a:r>
          </a:p>
          <a:p>
            <a:pPr algn="just"/>
            <a:endParaRPr lang="en-US" sz="2000" dirty="0" smtClean="0"/>
          </a:p>
        </p:txBody>
      </p:sp>
      <p:pic>
        <p:nvPicPr>
          <p:cNvPr id="9" name="Picture 8" descr="Screen Shot 2014-10-13 at 12.22.57 pm.png"/>
          <p:cNvPicPr>
            <a:picLocks noChangeAspect="1"/>
          </p:cNvPicPr>
          <p:nvPr/>
        </p:nvPicPr>
        <p:blipFill>
          <a:blip r:embed="rId3"/>
          <a:srcRect/>
          <a:stretch>
            <a:fillRect/>
          </a:stretch>
        </p:blipFill>
        <p:spPr bwMode="auto">
          <a:xfrm>
            <a:off x="1600200" y="3155949"/>
            <a:ext cx="5943600" cy="2863850"/>
          </a:xfrm>
          <a:prstGeom prst="rect">
            <a:avLst/>
          </a:prstGeom>
          <a:noFill/>
          <a:ln w="9525">
            <a:noFill/>
            <a:miter lim="800000"/>
            <a:headEnd/>
            <a:tailEnd/>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21569" y="2362200"/>
            <a:ext cx="4114800" cy="868362"/>
          </a:xfrm>
        </p:spPr>
        <p:txBody>
          <a:bodyPr>
            <a:normAutofit/>
          </a:bodyPr>
          <a:lstStyle/>
          <a:p>
            <a:r>
              <a:rPr lang="en-US" b="1" dirty="0" smtClean="0">
                <a:solidFill>
                  <a:schemeClr val="accent6">
                    <a:lumMod val="75000"/>
                  </a:schemeClr>
                </a:solidFill>
                <a:latin typeface="Open sans"/>
                <a:cs typeface="Lucida Grande"/>
              </a:rPr>
              <a:t>Dev. Workflow</a:t>
            </a:r>
            <a:endParaRPr lang="en-US" b="1" dirty="0">
              <a:solidFill>
                <a:schemeClr val="accent6">
                  <a:lumMod val="75000"/>
                </a:schemeClr>
              </a:solidFill>
              <a:latin typeface="Open sans"/>
              <a:cs typeface="Lucida Grande"/>
            </a:endParaRPr>
          </a:p>
        </p:txBody>
      </p:sp>
      <p:pic>
        <p:nvPicPr>
          <p:cNvPr id="8" name="Picture 2"/>
          <p:cNvPicPr>
            <a:picLocks noChangeAspect="1" noChangeArrowheads="1"/>
          </p:cNvPicPr>
          <p:nvPr/>
        </p:nvPicPr>
        <p:blipFill>
          <a:blip r:embed="rId2"/>
          <a:stretch>
            <a:fillRect/>
          </a:stretch>
        </p:blipFill>
        <p:spPr bwMode="auto">
          <a:xfrm>
            <a:off x="685800" y="60325"/>
            <a:ext cx="4135769" cy="6492875"/>
          </a:xfrm>
          <a:prstGeom prst="rect">
            <a:avLst/>
          </a:prstGeom>
          <a:noFill/>
          <a:ln>
            <a:noFill/>
          </a:ln>
        </p:spPr>
      </p:pic>
      <p:sp>
        <p:nvSpPr>
          <p:cNvPr id="9" name="Slide Number Placeholder 8"/>
          <p:cNvSpPr>
            <a:spLocks noGrp="1"/>
          </p:cNvSpPr>
          <p:nvPr>
            <p:ph type="sldNum" sz="quarter" idx="12"/>
          </p:nvPr>
        </p:nvSpPr>
        <p:spPr/>
        <p:txBody>
          <a:bodyPr/>
          <a:lstStyle/>
          <a:p>
            <a:fld id="{56971E63-85AE-DE47-A25D-3C919007B2D3}" type="slidenum">
              <a:rPr lang="en-US" smtClean="0"/>
              <a:pPr/>
              <a:t>11</a:t>
            </a:fld>
            <a:endParaRPr lang="en-US"/>
          </a:p>
        </p:txBody>
      </p:sp>
      <p:pic>
        <p:nvPicPr>
          <p:cNvPr id="5"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Gson</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110</a:t>
            </a:fld>
            <a:endParaRPr lang="en-US"/>
          </a:p>
        </p:txBody>
      </p:sp>
      <p:sp>
        <p:nvSpPr>
          <p:cNvPr id="6" name="Content Placeholder 5"/>
          <p:cNvSpPr>
            <a:spLocks noGrp="1"/>
          </p:cNvSpPr>
          <p:nvPr>
            <p:ph idx="1"/>
          </p:nvPr>
        </p:nvSpPr>
        <p:spPr>
          <a:xfrm>
            <a:off x="457200" y="1600201"/>
            <a:ext cx="8001000" cy="4419599"/>
          </a:xfrm>
        </p:spPr>
        <p:txBody>
          <a:bodyPr>
            <a:noAutofit/>
          </a:bodyPr>
          <a:lstStyle/>
          <a:p>
            <a:pPr algn="just">
              <a:buNone/>
            </a:pPr>
            <a:r>
              <a:rPr lang="en-US" sz="2400" dirty="0" err="1" smtClean="0"/>
              <a:t>Gson</a:t>
            </a:r>
            <a:r>
              <a:rPr lang="en-US" sz="2400" dirty="0" smtClean="0"/>
              <a:t> is a Java library that can be used to convert Java Objects</a:t>
            </a:r>
          </a:p>
          <a:p>
            <a:pPr algn="just">
              <a:buNone/>
            </a:pPr>
            <a:r>
              <a:rPr lang="en-US" sz="2400" dirty="0" smtClean="0"/>
              <a:t>into their JSON representation. It can also be used to convert</a:t>
            </a:r>
          </a:p>
          <a:p>
            <a:pPr algn="just">
              <a:buNone/>
            </a:pPr>
            <a:r>
              <a:rPr lang="en-US" sz="2400" dirty="0" smtClean="0"/>
              <a:t>JSON string to an equivalent Java object.</a:t>
            </a:r>
          </a:p>
          <a:p>
            <a:pPr algn="just"/>
            <a:endParaRPr lang="en-US" sz="2400" dirty="0" smtClean="0"/>
          </a:p>
          <a:p>
            <a:pPr algn="just"/>
            <a:r>
              <a:rPr lang="en-US" sz="2400" dirty="0" smtClean="0"/>
              <a:t>Provide simple </a:t>
            </a:r>
            <a:r>
              <a:rPr lang="en-US" sz="2400" dirty="0" err="1" smtClean="0"/>
              <a:t>toJson</a:t>
            </a:r>
            <a:r>
              <a:rPr lang="en-US" sz="2400" dirty="0" smtClean="0"/>
              <a:t>() and </a:t>
            </a:r>
            <a:r>
              <a:rPr lang="en-US" sz="2400" dirty="0" err="1" smtClean="0"/>
              <a:t>fromJson</a:t>
            </a:r>
            <a:r>
              <a:rPr lang="en-US" sz="2400" dirty="0" smtClean="0"/>
              <a:t>() methods to convert Java objects to JSON and vice-versa</a:t>
            </a:r>
          </a:p>
          <a:p>
            <a:pPr algn="just"/>
            <a:r>
              <a:rPr lang="en-US" sz="2400" dirty="0" smtClean="0"/>
              <a:t>Extensive support of Java Generics</a:t>
            </a:r>
          </a:p>
          <a:p>
            <a:pPr algn="just"/>
            <a:r>
              <a:rPr lang="en-US" sz="2400" dirty="0" smtClean="0"/>
              <a:t>Allow custom representations for objects</a:t>
            </a:r>
          </a:p>
          <a:p>
            <a:pPr algn="just"/>
            <a:r>
              <a:rPr lang="en-US" sz="2400" dirty="0" smtClean="0"/>
              <a:t>Support arbitrarily complex objects (with deep inheritance hierarchies and extensive use of generic types)</a:t>
            </a:r>
          </a:p>
          <a:p>
            <a:pPr algn="just"/>
            <a:endParaRPr lang="en-US" sz="24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mn-lt"/>
                <a:cs typeface="Lucida Grande"/>
              </a:rPr>
              <a:t>Integrating web services</a:t>
            </a:r>
            <a:endParaRPr lang="en-US" b="1" dirty="0">
              <a:solidFill>
                <a:schemeClr val="accent6">
                  <a:lumMod val="75000"/>
                </a:schemeClr>
              </a:solidFill>
              <a:latin typeface="+mn-lt"/>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111</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1175"/>
            <a:ext cx="7772400" cy="1089025"/>
          </a:xfrm>
        </p:spPr>
        <p:txBody>
          <a:bodyPr>
            <a:normAutofit/>
          </a:bodyPr>
          <a:lstStyle/>
          <a:p>
            <a:r>
              <a:rPr lang="en-US" b="1" dirty="0" smtClean="0">
                <a:solidFill>
                  <a:schemeClr val="accent6">
                    <a:lumMod val="75000"/>
                  </a:schemeClr>
                </a:solidFill>
                <a:latin typeface="+mn-lt"/>
                <a:cs typeface="Lucida Grande"/>
              </a:rPr>
              <a:t>Its Show Time!</a:t>
            </a:r>
            <a:endParaRPr lang="en-US" b="1" dirty="0">
              <a:solidFill>
                <a:schemeClr val="accent6">
                  <a:lumMod val="75000"/>
                </a:schemeClr>
              </a:solidFill>
              <a:latin typeface="+mn-lt"/>
              <a:cs typeface="Lucida Grande"/>
            </a:endParaRPr>
          </a:p>
        </p:txBody>
      </p:sp>
      <p:sp>
        <p:nvSpPr>
          <p:cNvPr id="6" name="Content Placeholder 5"/>
          <p:cNvSpPr>
            <a:spLocks noGrp="1"/>
          </p:cNvSpPr>
          <p:nvPr>
            <p:ph type="subTitle" idx="1"/>
          </p:nvPr>
        </p:nvSpPr>
        <p:spPr>
          <a:xfrm>
            <a:off x="685800" y="1752600"/>
            <a:ext cx="7772400" cy="3962400"/>
          </a:xfrm>
        </p:spPr>
        <p:txBody>
          <a:bodyPr>
            <a:noAutofit/>
          </a:bodyPr>
          <a:lstStyle/>
          <a:p>
            <a:pPr algn="l"/>
            <a:r>
              <a:rPr lang="en-US" sz="2800" b="1" dirty="0" smtClean="0">
                <a:solidFill>
                  <a:schemeClr val="bg1">
                    <a:lumMod val="50000"/>
                  </a:schemeClr>
                </a:solidFill>
                <a:cs typeface="Lucida Grande"/>
              </a:rPr>
              <a:t>Lets write some live code to create an application which:</a:t>
            </a:r>
            <a:br>
              <a:rPr lang="en-US" sz="2800" b="1" dirty="0" smtClean="0">
                <a:solidFill>
                  <a:schemeClr val="bg1">
                    <a:lumMod val="50000"/>
                  </a:schemeClr>
                </a:solidFill>
                <a:cs typeface="Lucida Grande"/>
              </a:rPr>
            </a:br>
            <a:endParaRPr lang="en-US" sz="2800" b="1" dirty="0" smtClean="0">
              <a:solidFill>
                <a:schemeClr val="bg1">
                  <a:lumMod val="50000"/>
                </a:schemeClr>
              </a:solidFill>
              <a:cs typeface="Lucida Grande"/>
            </a:endParaRPr>
          </a:p>
          <a:p>
            <a:pPr algn="l">
              <a:buFont typeface="Arial"/>
              <a:buChar char="•"/>
            </a:pPr>
            <a:r>
              <a:rPr lang="en-US" sz="2800" b="1" dirty="0" smtClean="0">
                <a:solidFill>
                  <a:schemeClr val="bg1">
                    <a:lumMod val="50000"/>
                  </a:schemeClr>
                </a:solidFill>
                <a:cs typeface="Lucida Grande"/>
              </a:rPr>
              <a:t> Fetches news from a web service</a:t>
            </a:r>
          </a:p>
          <a:p>
            <a:pPr algn="l">
              <a:buFont typeface="Arial"/>
              <a:buChar char="•"/>
            </a:pPr>
            <a:r>
              <a:rPr lang="en-US" sz="2800" b="1" dirty="0" smtClean="0">
                <a:solidFill>
                  <a:schemeClr val="bg1">
                    <a:lumMod val="50000"/>
                  </a:schemeClr>
                </a:solidFill>
                <a:cs typeface="Lucida Grande"/>
              </a:rPr>
              <a:t> Parses news JSON into </a:t>
            </a:r>
            <a:r>
              <a:rPr lang="en-US" sz="2800" b="1" dirty="0" err="1" smtClean="0">
                <a:solidFill>
                  <a:schemeClr val="bg1">
                    <a:lumMod val="50000"/>
                  </a:schemeClr>
                </a:solidFill>
                <a:cs typeface="Lucida Grande"/>
              </a:rPr>
              <a:t>POJOs</a:t>
            </a:r>
            <a:endParaRPr lang="en-US" sz="2800" b="1" dirty="0" smtClean="0">
              <a:solidFill>
                <a:schemeClr val="bg1">
                  <a:lumMod val="50000"/>
                </a:schemeClr>
              </a:solidFill>
              <a:cs typeface="Lucida Grande"/>
            </a:endParaRPr>
          </a:p>
          <a:p>
            <a:pPr algn="l">
              <a:buFont typeface="Arial"/>
              <a:buChar char="•"/>
            </a:pPr>
            <a:r>
              <a:rPr lang="en-US" sz="2800" b="1" dirty="0" smtClean="0">
                <a:solidFill>
                  <a:schemeClr val="bg1">
                    <a:lumMod val="50000"/>
                  </a:schemeClr>
                </a:solidFill>
                <a:cs typeface="Lucida Grande"/>
              </a:rPr>
              <a:t> Displays a </a:t>
            </a:r>
            <a:r>
              <a:rPr lang="en-US" sz="2800" b="1" dirty="0" err="1" smtClean="0">
                <a:solidFill>
                  <a:schemeClr val="bg1">
                    <a:lumMod val="50000"/>
                  </a:schemeClr>
                </a:solidFill>
                <a:cs typeface="Lucida Grande"/>
              </a:rPr>
              <a:t>ListView</a:t>
            </a:r>
            <a:r>
              <a:rPr lang="en-US" sz="2800" b="1" dirty="0" smtClean="0">
                <a:solidFill>
                  <a:schemeClr val="bg1">
                    <a:lumMod val="50000"/>
                  </a:schemeClr>
                </a:solidFill>
                <a:cs typeface="Lucida Grande"/>
              </a:rPr>
              <a:t> that contains the fetched items with a pull to refresh UI paradigm</a:t>
            </a:r>
          </a:p>
          <a:p>
            <a:pPr algn="l">
              <a:buFont typeface="Arial"/>
              <a:buChar char="•"/>
            </a:pPr>
            <a:endParaRPr lang="en-US" sz="2800" b="1" dirty="0" smtClean="0">
              <a:solidFill>
                <a:schemeClr val="bg1">
                  <a:lumMod val="50000"/>
                </a:schemeClr>
              </a:solidFill>
              <a:cs typeface="Lucida Grande"/>
            </a:endParaRP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511175"/>
            <a:ext cx="7772400" cy="1089025"/>
          </a:xfrm>
        </p:spPr>
        <p:txBody>
          <a:bodyPr>
            <a:normAutofit fontScale="90000"/>
          </a:bodyPr>
          <a:lstStyle/>
          <a:p>
            <a:r>
              <a:rPr lang="en-US" b="1" dirty="0" smtClean="0">
                <a:solidFill>
                  <a:schemeClr val="accent6">
                    <a:lumMod val="75000"/>
                  </a:schemeClr>
                </a:solidFill>
                <a:latin typeface="Open sans"/>
                <a:cs typeface="Lucida Grande"/>
              </a:rPr>
              <a:t>Securing apps with </a:t>
            </a:r>
            <a:r>
              <a:rPr lang="en-US" b="1" dirty="0" err="1" smtClean="0">
                <a:solidFill>
                  <a:schemeClr val="accent6">
                    <a:lumMod val="75000"/>
                  </a:schemeClr>
                </a:solidFill>
                <a:latin typeface="Open sans"/>
                <a:cs typeface="Lucida Grande"/>
              </a:rPr>
              <a:t>ProGuard</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2209800"/>
          </a:xfrm>
        </p:spPr>
        <p:txBody>
          <a:bodyPr>
            <a:noAutofit/>
          </a:bodyPr>
          <a:lstStyle/>
          <a:p>
            <a:pPr algn="l">
              <a:buFont typeface="Arial"/>
              <a:buChar char="•"/>
            </a:pPr>
            <a:r>
              <a:rPr lang="en-US" sz="2800" b="1" dirty="0" smtClean="0">
                <a:solidFill>
                  <a:schemeClr val="bg1">
                    <a:lumMod val="50000"/>
                  </a:schemeClr>
                </a:solidFill>
                <a:cs typeface="Lucida Grande"/>
              </a:rPr>
              <a:t> Background</a:t>
            </a:r>
          </a:p>
          <a:p>
            <a:pPr algn="l">
              <a:buFont typeface="Arial"/>
              <a:buChar char="•"/>
            </a:pPr>
            <a:r>
              <a:rPr lang="en-US" sz="2800" b="1" dirty="0" smtClean="0">
                <a:solidFill>
                  <a:schemeClr val="bg1">
                    <a:lumMod val="50000"/>
                  </a:schemeClr>
                </a:solidFill>
                <a:cs typeface="Lucida Grande"/>
              </a:rPr>
              <a:t> Overview  </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Background</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114</a:t>
            </a:fld>
            <a:endParaRPr lang="en-US"/>
          </a:p>
        </p:txBody>
      </p:sp>
      <p:sp>
        <p:nvSpPr>
          <p:cNvPr id="6" name="Content Placeholder 5"/>
          <p:cNvSpPr>
            <a:spLocks noGrp="1"/>
          </p:cNvSpPr>
          <p:nvPr>
            <p:ph idx="1"/>
          </p:nvPr>
        </p:nvSpPr>
        <p:spPr>
          <a:xfrm>
            <a:off x="457200" y="1600200"/>
            <a:ext cx="8001000" cy="4419599"/>
          </a:xfrm>
        </p:spPr>
        <p:txBody>
          <a:bodyPr>
            <a:normAutofit fontScale="92500" lnSpcReduction="20000"/>
          </a:bodyPr>
          <a:lstStyle/>
          <a:p>
            <a:pPr algn="just"/>
            <a:r>
              <a:rPr lang="en-US" sz="3600" dirty="0" smtClean="0"/>
              <a:t>Your APK is open for the entire world!</a:t>
            </a:r>
          </a:p>
          <a:p>
            <a:pPr algn="just"/>
            <a:endParaRPr lang="en-US" sz="3600" dirty="0" smtClean="0"/>
          </a:p>
          <a:p>
            <a:pPr algn="just"/>
            <a:r>
              <a:rPr lang="en-US" sz="3600" dirty="0" smtClean="0"/>
              <a:t>Anyone with the knowledge of a couple of tools can completely get hold of your source code</a:t>
            </a:r>
          </a:p>
          <a:p>
            <a:pPr algn="just"/>
            <a:endParaRPr lang="en-US" sz="3600" dirty="0" smtClean="0"/>
          </a:p>
          <a:p>
            <a:pPr algn="just"/>
            <a:r>
              <a:rPr lang="en-US" sz="3600" dirty="0" smtClean="0"/>
              <a:t>Looking at the code, the malicious person can unearth sensitive data &amp; logics in your code</a:t>
            </a:r>
          </a:p>
          <a:p>
            <a:pPr algn="just">
              <a:buNone/>
            </a:pPr>
            <a:endParaRPr lang="en-US" sz="36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ProGuard</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115</a:t>
            </a:fld>
            <a:endParaRPr lang="en-US"/>
          </a:p>
        </p:txBody>
      </p:sp>
      <p:sp>
        <p:nvSpPr>
          <p:cNvPr id="6" name="Content Placeholder 5"/>
          <p:cNvSpPr>
            <a:spLocks noGrp="1"/>
          </p:cNvSpPr>
          <p:nvPr>
            <p:ph idx="1"/>
          </p:nvPr>
        </p:nvSpPr>
        <p:spPr>
          <a:xfrm>
            <a:off x="457200" y="1600200"/>
            <a:ext cx="8229600" cy="4756150"/>
          </a:xfrm>
        </p:spPr>
        <p:txBody>
          <a:bodyPr>
            <a:normAutofit fontScale="70000" lnSpcReduction="20000"/>
          </a:bodyPr>
          <a:lstStyle/>
          <a:p>
            <a:pPr algn="just"/>
            <a:r>
              <a:rPr lang="en-US" sz="3600" dirty="0" smtClean="0"/>
              <a:t>It’s a code obfuscator</a:t>
            </a:r>
          </a:p>
          <a:p>
            <a:pPr algn="just"/>
            <a:endParaRPr lang="en-US" sz="3600" dirty="0" smtClean="0"/>
          </a:p>
          <a:p>
            <a:pPr algn="just"/>
            <a:r>
              <a:rPr lang="en-US" sz="3600" dirty="0" smtClean="0"/>
              <a:t>The </a:t>
            </a:r>
            <a:r>
              <a:rPr lang="en-US" sz="3600" dirty="0" err="1" smtClean="0"/>
              <a:t>ProGuard</a:t>
            </a:r>
            <a:r>
              <a:rPr lang="en-US" sz="3600" dirty="0" smtClean="0"/>
              <a:t> tool shrinks, optimizes, and obfuscates your code by removing unused code and renaming classes, fields, and methods with semantically obscure names</a:t>
            </a:r>
          </a:p>
          <a:p>
            <a:pPr algn="just"/>
            <a:endParaRPr lang="en-US" sz="3600" dirty="0" smtClean="0"/>
          </a:p>
          <a:p>
            <a:pPr algn="just"/>
            <a:r>
              <a:rPr lang="en-US" sz="3600" dirty="0" smtClean="0"/>
              <a:t>The result is a smaller sized .</a:t>
            </a:r>
            <a:r>
              <a:rPr lang="en-US" sz="3600" dirty="0" err="1" smtClean="0"/>
              <a:t>apk</a:t>
            </a:r>
            <a:r>
              <a:rPr lang="en-US" sz="3600" dirty="0" smtClean="0"/>
              <a:t> file that is more difficult to reverse engineer</a:t>
            </a:r>
          </a:p>
          <a:p>
            <a:pPr algn="just"/>
            <a:endParaRPr lang="en-US" sz="3600" dirty="0" smtClean="0"/>
          </a:p>
          <a:p>
            <a:pPr algn="just"/>
            <a:r>
              <a:rPr lang="en-US" sz="3600" dirty="0" err="1" smtClean="0"/>
              <a:t>ProGuard</a:t>
            </a:r>
            <a:r>
              <a:rPr lang="en-US" sz="3600" dirty="0" smtClean="0"/>
              <a:t> runs only when you build your application in release mode</a:t>
            </a:r>
          </a:p>
          <a:p>
            <a:pPr algn="just"/>
            <a:endParaRPr lang="en-US" sz="3600" dirty="0" smtClean="0"/>
          </a:p>
          <a:p>
            <a:pPr algn="just">
              <a:buNone/>
            </a:pPr>
            <a:endParaRPr lang="en-US" sz="36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ProGuard</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116</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sz="3600" dirty="0" smtClean="0"/>
              <a:t>Do NOT use reflection to access properties of objects or to invoke methods dynamically. </a:t>
            </a:r>
            <a:r>
              <a:rPr lang="en-US" sz="3600" dirty="0" err="1" smtClean="0"/>
              <a:t>ProGuard</a:t>
            </a:r>
            <a:r>
              <a:rPr lang="en-US" sz="3600" dirty="0" smtClean="0"/>
              <a:t> will obfuscate its name at runtime and your code will crash</a:t>
            </a:r>
          </a:p>
          <a:p>
            <a:pPr algn="just">
              <a:buNone/>
            </a:pPr>
            <a:endParaRPr lang="en-US" sz="3600" dirty="0" smtClean="0"/>
          </a:p>
          <a:p>
            <a:pPr algn="just">
              <a:buNone/>
            </a:pPr>
            <a:endParaRPr lang="en-US" sz="36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ProGuard</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117</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sz="3600" dirty="0" err="1" smtClean="0"/>
              <a:t>ProGuard</a:t>
            </a:r>
            <a:r>
              <a:rPr lang="en-US" sz="3600" dirty="0" smtClean="0"/>
              <a:t> can be enabled as shown below. By enabling </a:t>
            </a:r>
            <a:r>
              <a:rPr lang="en-US" sz="3600" dirty="0" err="1" smtClean="0"/>
              <a:t>minifyEnabled</a:t>
            </a:r>
            <a:r>
              <a:rPr lang="en-US" sz="3600" dirty="0" smtClean="0"/>
              <a:t> property</a:t>
            </a:r>
          </a:p>
        </p:txBody>
      </p:sp>
      <p:pic>
        <p:nvPicPr>
          <p:cNvPr id="8" name="Picture 7" descr="Screen Shot 2015-05-04 at 11.37.34 AM.png"/>
          <p:cNvPicPr>
            <a:picLocks noChangeAspect="1"/>
          </p:cNvPicPr>
          <p:nvPr/>
        </p:nvPicPr>
        <p:blipFill>
          <a:blip r:embed="rId3"/>
          <a:stretch>
            <a:fillRect/>
          </a:stretch>
        </p:blipFill>
        <p:spPr>
          <a:xfrm>
            <a:off x="882650" y="3403600"/>
            <a:ext cx="7378700" cy="2844800"/>
          </a:xfrm>
          <a:prstGeom prst="rect">
            <a:avLst/>
          </a:prstGeom>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ProGuard</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118</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868362"/>
          </a:xfrm>
        </p:spPr>
        <p:txBody>
          <a:bodyPr>
            <a:normAutofit/>
          </a:bodyPr>
          <a:lstStyle/>
          <a:p>
            <a:r>
              <a:rPr lang="en-US" b="1" dirty="0" smtClean="0">
                <a:solidFill>
                  <a:schemeClr val="accent6">
                    <a:lumMod val="75000"/>
                  </a:schemeClr>
                </a:solidFill>
                <a:latin typeface="Open sans"/>
                <a:cs typeface="Lucida Grande"/>
              </a:rPr>
              <a:t>Behind the scenes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76200" y="4179888"/>
            <a:ext cx="8991600" cy="2541587"/>
          </a:xfrm>
        </p:spPr>
        <p:txBody>
          <a:bodyPr>
            <a:noAutofit/>
          </a:bodyPr>
          <a:lstStyle/>
          <a:p>
            <a:pPr algn="just"/>
            <a:r>
              <a:rPr lang="en-US" sz="2500" dirty="0" smtClean="0">
                <a:cs typeface="Lucida Grande"/>
              </a:rPr>
              <a:t>Android Debug Bridge (ADB) is a client server program that connects clients on developer machine to devices/emulators to facilitate development</a:t>
            </a:r>
          </a:p>
          <a:p>
            <a:pPr algn="just"/>
            <a:r>
              <a:rPr lang="en-US" sz="2500" dirty="0" smtClean="0">
                <a:cs typeface="Lucida Grande"/>
              </a:rPr>
              <a:t>APK is signed using debug </a:t>
            </a:r>
            <a:r>
              <a:rPr lang="en-US" sz="2500" dirty="0" err="1" smtClean="0">
                <a:cs typeface="Lucida Grande"/>
              </a:rPr>
              <a:t>keystore</a:t>
            </a:r>
            <a:r>
              <a:rPr lang="en-US" sz="2500" dirty="0" smtClean="0">
                <a:cs typeface="Lucida Grande"/>
              </a:rPr>
              <a:t> for development mode. For Play store builds, APK must be signed using the release </a:t>
            </a:r>
            <a:r>
              <a:rPr lang="en-US" sz="2500" dirty="0" err="1" smtClean="0">
                <a:cs typeface="Lucida Grande"/>
              </a:rPr>
              <a:t>keystore</a:t>
            </a:r>
            <a:endParaRPr lang="en-US" sz="2500" dirty="0" smtClean="0">
              <a:cs typeface="Lucida Grande"/>
            </a:endParaRPr>
          </a:p>
        </p:txBody>
      </p:sp>
      <p:pic>
        <p:nvPicPr>
          <p:cNvPr id="5" name="Picture 2"/>
          <p:cNvPicPr>
            <a:picLocks noChangeAspect="1" noChangeArrowheads="1"/>
          </p:cNvPicPr>
          <p:nvPr/>
        </p:nvPicPr>
        <p:blipFill>
          <a:blip r:embed="rId2"/>
          <a:srcRect l="1667"/>
          <a:stretch>
            <a:fillRect/>
          </a:stretch>
        </p:blipFill>
        <p:spPr bwMode="auto">
          <a:xfrm>
            <a:off x="76200" y="1600200"/>
            <a:ext cx="8991600" cy="2411413"/>
          </a:xfrm>
          <a:prstGeom prst="rect">
            <a:avLst/>
          </a:prstGeom>
          <a:noFill/>
          <a:ln w="9525">
            <a:noFill/>
            <a:miter lim="800000"/>
            <a:headEnd/>
            <a:tailEnd/>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197125"/>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normAutofit/>
          </a:bodyPr>
          <a:lstStyle/>
          <a:p>
            <a:r>
              <a:rPr lang="en-US" b="1" dirty="0" smtClean="0">
                <a:solidFill>
                  <a:schemeClr val="accent6">
                    <a:lumMod val="75000"/>
                  </a:schemeClr>
                </a:solidFill>
                <a:latin typeface="Open sans"/>
                <a:cs typeface="Lucida Grande"/>
              </a:rPr>
              <a:t>Enough! </a:t>
            </a:r>
            <a:br>
              <a:rPr lang="en-US" b="1" dirty="0" smtClean="0">
                <a:solidFill>
                  <a:schemeClr val="accent6">
                    <a:lumMod val="75000"/>
                  </a:schemeClr>
                </a:solidFill>
                <a:latin typeface="Open sans"/>
                <a:cs typeface="Lucida Grande"/>
              </a:rPr>
            </a:br>
            <a:r>
              <a:rPr lang="en-US" b="1" dirty="0" smtClean="0">
                <a:solidFill>
                  <a:schemeClr val="accent6">
                    <a:lumMod val="75000"/>
                  </a:schemeClr>
                </a:solidFill>
                <a:latin typeface="Open sans"/>
                <a:cs typeface="Lucida Grande"/>
              </a:rPr>
              <a:t>Lets put our hands in dirt…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371600" y="3279775"/>
            <a:ext cx="6400800" cy="1752600"/>
          </a:xfrm>
        </p:spPr>
        <p:txBody>
          <a:bodyPr>
            <a:normAutofit/>
          </a:bodyPr>
          <a:lstStyle/>
          <a:p>
            <a:pPr algn="l">
              <a:buFont typeface="Arial"/>
              <a:buChar char="•"/>
            </a:pPr>
            <a:r>
              <a:rPr lang="en-US" b="1" dirty="0" smtClean="0">
                <a:solidFill>
                  <a:schemeClr val="bg1">
                    <a:lumMod val="50000"/>
                  </a:schemeClr>
                </a:solidFill>
                <a:cs typeface="Lucida Grande"/>
              </a:rPr>
              <a:t> Run a Hello World app.</a:t>
            </a:r>
          </a:p>
          <a:p>
            <a:pPr algn="l">
              <a:buFont typeface="Arial"/>
              <a:buChar char="•"/>
            </a:pPr>
            <a:r>
              <a:rPr lang="en-US" b="1" dirty="0" smtClean="0">
                <a:solidFill>
                  <a:schemeClr val="bg1">
                    <a:lumMod val="50000"/>
                  </a:schemeClr>
                </a:solidFill>
                <a:cs typeface="Lucida Grande"/>
              </a:rPr>
              <a:t> Have a look at the code structure</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normAutofit/>
          </a:bodyPr>
          <a:lstStyle/>
          <a:p>
            <a:r>
              <a:rPr lang="en-US" b="1" dirty="0" smtClean="0">
                <a:solidFill>
                  <a:schemeClr val="accent6">
                    <a:lumMod val="75000"/>
                  </a:schemeClr>
                </a:solidFill>
                <a:latin typeface="Open sans"/>
                <a:cs typeface="Lucida Grande"/>
              </a:rPr>
              <a:t>Fundamentals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371600" y="1371600"/>
            <a:ext cx="6400800" cy="4648200"/>
          </a:xfrm>
        </p:spPr>
        <p:txBody>
          <a:bodyPr>
            <a:noAutofit/>
          </a:bodyPr>
          <a:lstStyle/>
          <a:p>
            <a:pPr algn="l">
              <a:buFont typeface="Arial"/>
              <a:buChar char="•"/>
            </a:pPr>
            <a:r>
              <a:rPr lang="en-US" sz="2800" b="1" dirty="0" smtClean="0">
                <a:solidFill>
                  <a:schemeClr val="bg1">
                    <a:lumMod val="50000"/>
                  </a:schemeClr>
                </a:solidFill>
                <a:cs typeface="Lucida Grande"/>
              </a:rPr>
              <a:t> Package</a:t>
            </a:r>
          </a:p>
          <a:p>
            <a:pPr algn="l">
              <a:buFont typeface="Arial"/>
              <a:buChar char="•"/>
            </a:pPr>
            <a:r>
              <a:rPr lang="en-US" sz="2800" b="1" dirty="0" smtClean="0">
                <a:solidFill>
                  <a:schemeClr val="bg1">
                    <a:lumMod val="50000"/>
                  </a:schemeClr>
                </a:solidFill>
                <a:cs typeface="Lucida Grande"/>
              </a:rPr>
              <a:t> Main Thread</a:t>
            </a:r>
          </a:p>
          <a:p>
            <a:pPr algn="l">
              <a:buFont typeface="Arial"/>
              <a:buChar char="•"/>
            </a:pPr>
            <a:r>
              <a:rPr lang="en-US" sz="2800" b="1" dirty="0" smtClean="0">
                <a:solidFill>
                  <a:schemeClr val="bg1">
                    <a:lumMod val="50000"/>
                  </a:schemeClr>
                </a:solidFill>
                <a:cs typeface="Lucida Grande"/>
              </a:rPr>
              <a:t> ANR  </a:t>
            </a:r>
          </a:p>
          <a:p>
            <a:pPr algn="l">
              <a:buFont typeface="Arial"/>
              <a:buChar char="•"/>
            </a:pPr>
            <a:r>
              <a:rPr lang="en-US" sz="2800" b="1" dirty="0" smtClean="0">
                <a:solidFill>
                  <a:schemeClr val="bg1">
                    <a:lumMod val="50000"/>
                  </a:schemeClr>
                </a:solidFill>
                <a:cs typeface="Lucida Grande"/>
              </a:rPr>
              <a:t> Activity</a:t>
            </a:r>
          </a:p>
          <a:p>
            <a:pPr algn="l">
              <a:buFont typeface="Arial"/>
              <a:buChar char="•"/>
            </a:pPr>
            <a:r>
              <a:rPr lang="en-US" sz="2800" b="1" dirty="0" smtClean="0">
                <a:solidFill>
                  <a:schemeClr val="bg1">
                    <a:lumMod val="50000"/>
                  </a:schemeClr>
                </a:solidFill>
                <a:cs typeface="Lucida Grande"/>
              </a:rPr>
              <a:t> Intent</a:t>
            </a:r>
          </a:p>
          <a:p>
            <a:pPr algn="l">
              <a:buFont typeface="Arial"/>
              <a:buChar char="•"/>
            </a:pPr>
            <a:r>
              <a:rPr lang="en-US" sz="2800" b="1" dirty="0" smtClean="0">
                <a:solidFill>
                  <a:schemeClr val="bg1">
                    <a:lumMod val="50000"/>
                  </a:schemeClr>
                </a:solidFill>
                <a:cs typeface="Lucida Grande"/>
              </a:rPr>
              <a:t> Fragment</a:t>
            </a:r>
          </a:p>
          <a:p>
            <a:pPr algn="l">
              <a:buFont typeface="Arial"/>
              <a:buChar char="•"/>
            </a:pPr>
            <a:r>
              <a:rPr lang="en-US" sz="2800" b="1" dirty="0" smtClean="0">
                <a:solidFill>
                  <a:schemeClr val="bg1">
                    <a:lumMod val="50000"/>
                  </a:schemeClr>
                </a:solidFill>
                <a:cs typeface="Lucida Grande"/>
              </a:rPr>
              <a:t> Service </a:t>
            </a:r>
          </a:p>
          <a:p>
            <a:pPr algn="l">
              <a:buFont typeface="Arial"/>
              <a:buChar char="•"/>
            </a:pPr>
            <a:r>
              <a:rPr lang="en-US" sz="2800" b="1" dirty="0" smtClean="0">
                <a:solidFill>
                  <a:schemeClr val="bg1">
                    <a:lumMod val="50000"/>
                  </a:schemeClr>
                </a:solidFill>
                <a:cs typeface="Lucida Grande"/>
              </a:rPr>
              <a:t> Content Provider </a:t>
            </a:r>
          </a:p>
          <a:p>
            <a:pPr algn="l">
              <a:buFont typeface="Arial"/>
              <a:buChar char="•"/>
            </a:pPr>
            <a:r>
              <a:rPr lang="en-US" sz="2800" b="1" dirty="0" smtClean="0">
                <a:solidFill>
                  <a:schemeClr val="bg1">
                    <a:lumMod val="50000"/>
                  </a:schemeClr>
                </a:solidFill>
                <a:cs typeface="Lucida Grande"/>
              </a:rPr>
              <a:t> Broadcast Receiver</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Package</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Autofit/>
          </a:bodyPr>
          <a:lstStyle/>
          <a:p>
            <a:pPr algn="just"/>
            <a:r>
              <a:rPr lang="en-US" sz="2500" dirty="0" smtClean="0">
                <a:cs typeface="Lucida Grande"/>
              </a:rPr>
              <a:t>Each application has a uniquely identifiable package name</a:t>
            </a:r>
          </a:p>
          <a:p>
            <a:pPr algn="just"/>
            <a:endParaRPr lang="en-US" sz="2500" dirty="0" smtClean="0">
              <a:cs typeface="Lucida Grande"/>
            </a:endParaRPr>
          </a:p>
          <a:p>
            <a:pPr algn="just"/>
            <a:r>
              <a:rPr lang="en-US" sz="2500" dirty="0" smtClean="0">
                <a:cs typeface="Lucida Grande"/>
              </a:rPr>
              <a:t>The package name has to remain same across different update rollouts</a:t>
            </a:r>
          </a:p>
          <a:p>
            <a:pPr algn="just"/>
            <a:endParaRPr lang="en-US" sz="2500" dirty="0" smtClean="0">
              <a:cs typeface="Lucida Grande"/>
            </a:endParaRPr>
          </a:p>
          <a:p>
            <a:pPr algn="just"/>
            <a:r>
              <a:rPr lang="en-US" sz="2500" dirty="0" err="1" smtClean="0">
                <a:cs typeface="Lucida Grande"/>
              </a:rPr>
              <a:t>Facebook</a:t>
            </a:r>
            <a:r>
              <a:rPr lang="en-US" sz="2500" dirty="0" smtClean="0">
                <a:cs typeface="Lucida Grande"/>
              </a:rPr>
              <a:t> was initially launched with package name </a:t>
            </a:r>
            <a:r>
              <a:rPr lang="en-US" sz="2500" b="1" dirty="0" err="1" smtClean="0">
                <a:cs typeface="Lucida Grande"/>
              </a:rPr>
              <a:t>com.facebook.katana</a:t>
            </a:r>
            <a:r>
              <a:rPr lang="en-US" sz="2500" dirty="0" smtClean="0">
                <a:cs typeface="Lucida Grande"/>
              </a:rPr>
              <a:t>. They now have to stick with it unwillingly</a:t>
            </a:r>
          </a:p>
          <a:p>
            <a:pPr algn="just"/>
            <a:endParaRPr lang="en-US" sz="2500" dirty="0" smtClean="0">
              <a:cs typeface="Lucida Grande"/>
            </a:endParaRPr>
          </a:p>
          <a:p>
            <a:pPr algn="just"/>
            <a:r>
              <a:rPr lang="en-US" sz="2500" dirty="0" err="1" smtClean="0">
                <a:cs typeface="Lucida Grande"/>
              </a:rPr>
              <a:t>TempleRun</a:t>
            </a:r>
            <a:r>
              <a:rPr lang="en-US" sz="2500" dirty="0" smtClean="0">
                <a:cs typeface="Lucida Grande"/>
              </a:rPr>
              <a:t> rolled out the second version with a different package name, because they did not want users to lose access to version 1</a:t>
            </a:r>
          </a:p>
        </p:txBody>
      </p:sp>
      <p:sp>
        <p:nvSpPr>
          <p:cNvPr id="5" name="Slide Number Placeholder 4"/>
          <p:cNvSpPr>
            <a:spLocks noGrp="1"/>
          </p:cNvSpPr>
          <p:nvPr>
            <p:ph type="sldNum" sz="quarter" idx="12"/>
          </p:nvPr>
        </p:nvSpPr>
        <p:spPr/>
        <p:txBody>
          <a:bodyPr/>
          <a:lstStyle/>
          <a:p>
            <a:fld id="{56971E63-85AE-DE47-A25D-3C919007B2D3}" type="slidenum">
              <a:rPr lang="en-US" smtClean="0"/>
              <a:pPr/>
              <a:t>15</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Main/UI Thread</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fontScale="77500" lnSpcReduction="20000"/>
          </a:bodyPr>
          <a:lstStyle/>
          <a:p>
            <a:pPr algn="just"/>
            <a:r>
              <a:rPr lang="en-US" dirty="0" smtClean="0">
                <a:cs typeface="Lucida Grande"/>
              </a:rPr>
              <a:t>When an application is launched, the system creates a thread of execution for the application, called "main.</a:t>
            </a:r>
          </a:p>
          <a:p>
            <a:pPr algn="just"/>
            <a:endParaRPr lang="en-US" dirty="0" smtClean="0">
              <a:cs typeface="Lucida Grande"/>
            </a:endParaRPr>
          </a:p>
          <a:p>
            <a:pPr algn="just"/>
            <a:r>
              <a:rPr lang="en-US" dirty="0" smtClean="0">
                <a:cs typeface="Lucida Grande"/>
              </a:rPr>
              <a:t>This thread is very important because it is in charge of dispatching events to the appropriate user interface widgets</a:t>
            </a:r>
          </a:p>
          <a:p>
            <a:pPr algn="just"/>
            <a:endParaRPr lang="en-US" dirty="0" smtClean="0">
              <a:cs typeface="Lucida Grande"/>
            </a:endParaRPr>
          </a:p>
          <a:p>
            <a:pPr algn="just"/>
            <a:r>
              <a:rPr lang="en-US" dirty="0" smtClean="0">
                <a:cs typeface="Lucida Grande"/>
              </a:rPr>
              <a:t>When your app performs intensive work in response to user interaction, this single thread model can yield poor performance</a:t>
            </a:r>
          </a:p>
          <a:p>
            <a:pPr algn="just"/>
            <a:endParaRPr lang="en-US" dirty="0" smtClean="0">
              <a:cs typeface="Lucida Grande"/>
            </a:endParaRPr>
          </a:p>
          <a:p>
            <a:pPr algn="just"/>
            <a:r>
              <a:rPr lang="en-US" dirty="0" smtClean="0">
                <a:cs typeface="Lucida Grande"/>
              </a:rPr>
              <a:t>If everything is happening in the UI thread, performing long operations such as network access or database queries will block the whole UI</a:t>
            </a:r>
          </a:p>
        </p:txBody>
      </p:sp>
      <p:sp>
        <p:nvSpPr>
          <p:cNvPr id="5" name="Slide Number Placeholder 4"/>
          <p:cNvSpPr>
            <a:spLocks noGrp="1"/>
          </p:cNvSpPr>
          <p:nvPr>
            <p:ph type="sldNum" sz="quarter" idx="12"/>
          </p:nvPr>
        </p:nvSpPr>
        <p:spPr/>
        <p:txBody>
          <a:bodyPr/>
          <a:lstStyle/>
          <a:p>
            <a:fld id="{56971E63-85AE-DE47-A25D-3C919007B2D3}" type="slidenum">
              <a:rPr lang="en-US" smtClean="0"/>
              <a:pPr/>
              <a:t>16</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fontScale="90000"/>
          </a:bodyPr>
          <a:lstStyle/>
          <a:p>
            <a:r>
              <a:rPr lang="en-US" sz="4200" b="1" dirty="0" smtClean="0">
                <a:solidFill>
                  <a:schemeClr val="accent6">
                    <a:lumMod val="75000"/>
                  </a:schemeClr>
                </a:solidFill>
                <a:latin typeface="Open sans"/>
                <a:cs typeface="Lucida Grande"/>
              </a:rPr>
              <a:t>Main/UI Thread continued… ANR</a:t>
            </a:r>
            <a:endParaRPr lang="en-US" sz="4200"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a:bodyPr>
          <a:lstStyle/>
          <a:p>
            <a:pPr algn="just"/>
            <a:r>
              <a:rPr lang="en-US" dirty="0" smtClean="0"/>
              <a:t>From the user's perspective, the application appears to hang</a:t>
            </a:r>
          </a:p>
          <a:p>
            <a:pPr algn="just"/>
            <a:endParaRPr lang="en-US" dirty="0" smtClean="0"/>
          </a:p>
          <a:p>
            <a:pPr algn="just"/>
            <a:r>
              <a:rPr lang="en-US" dirty="0" smtClean="0">
                <a:cs typeface="Lucida Grande"/>
              </a:rPr>
              <a:t>If the UI thread is blocked for more than a few seconds (about 5 seconds currently) the user is presented with the infamous </a:t>
            </a:r>
            <a:r>
              <a:rPr lang="en-US" b="1" dirty="0" smtClean="0">
                <a:cs typeface="Lucida Grande"/>
              </a:rPr>
              <a:t>"application not responding" (ANR) </a:t>
            </a:r>
            <a:r>
              <a:rPr lang="en-US" dirty="0" smtClean="0">
                <a:cs typeface="Lucida Grande"/>
              </a:rPr>
              <a:t>dialog. The user might then decide to quit your application and uninstall it if they are unhappy</a:t>
            </a:r>
          </a:p>
        </p:txBody>
      </p:sp>
      <p:sp>
        <p:nvSpPr>
          <p:cNvPr id="5" name="Slide Number Placeholder 4"/>
          <p:cNvSpPr>
            <a:spLocks noGrp="1"/>
          </p:cNvSpPr>
          <p:nvPr>
            <p:ph type="sldNum" sz="quarter" idx="12"/>
          </p:nvPr>
        </p:nvSpPr>
        <p:spPr/>
        <p:txBody>
          <a:bodyPr/>
          <a:lstStyle/>
          <a:p>
            <a:fld id="{56971E63-85AE-DE47-A25D-3C919007B2D3}" type="slidenum">
              <a:rPr lang="en-US" smtClean="0"/>
              <a:pPr/>
              <a:t>17</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Activity</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524000"/>
            <a:ext cx="8458200" cy="5197474"/>
          </a:xfrm>
        </p:spPr>
        <p:txBody>
          <a:bodyPr>
            <a:normAutofit fontScale="85000" lnSpcReduction="20000"/>
          </a:bodyPr>
          <a:lstStyle/>
          <a:p>
            <a:pPr algn="just"/>
            <a:r>
              <a:rPr lang="en-US" dirty="0" smtClean="0">
                <a:cs typeface="Lucida Grande"/>
              </a:rPr>
              <a:t>An activity represents a screen with a user interface </a:t>
            </a:r>
          </a:p>
          <a:p>
            <a:pPr algn="just"/>
            <a:endParaRPr lang="en-US" dirty="0" smtClean="0">
              <a:cs typeface="Lucida Grande"/>
            </a:endParaRPr>
          </a:p>
          <a:p>
            <a:pPr algn="just"/>
            <a:r>
              <a:rPr lang="en-US" dirty="0" smtClean="0">
                <a:cs typeface="Lucida Grande"/>
              </a:rPr>
              <a:t>An Android application must have a launcher activity</a:t>
            </a:r>
          </a:p>
          <a:p>
            <a:pPr algn="just"/>
            <a:endParaRPr lang="en-US" dirty="0" smtClean="0">
              <a:cs typeface="Lucida Grande"/>
            </a:endParaRPr>
          </a:p>
          <a:p>
            <a:pPr algn="just"/>
            <a:r>
              <a:rPr lang="en-US" dirty="0" smtClean="0">
                <a:cs typeface="Lucida Grande"/>
              </a:rPr>
              <a:t>Activity has lifecycle callback methods</a:t>
            </a:r>
          </a:p>
          <a:p>
            <a:pPr algn="just"/>
            <a:endParaRPr lang="en-US" dirty="0" smtClean="0">
              <a:cs typeface="Lucida Grande"/>
            </a:endParaRPr>
          </a:p>
          <a:p>
            <a:pPr algn="just"/>
            <a:r>
              <a:rPr lang="en-US" dirty="0" smtClean="0">
                <a:cs typeface="Lucida Grande"/>
              </a:rPr>
              <a:t>Each activity must be registered in AndroidManifest.xml</a:t>
            </a:r>
          </a:p>
          <a:p>
            <a:pPr algn="just"/>
            <a:endParaRPr lang="en-US" dirty="0" smtClean="0">
              <a:cs typeface="Lucida Grande"/>
            </a:endParaRPr>
          </a:p>
          <a:p>
            <a:pPr algn="just"/>
            <a:r>
              <a:rPr lang="en-US" dirty="0" smtClean="0">
                <a:cs typeface="Lucida Grande"/>
              </a:rPr>
              <a:t>Activity will typically use a layout XML file to use as the UI/UX</a:t>
            </a:r>
          </a:p>
          <a:p>
            <a:pPr algn="just"/>
            <a:endParaRPr lang="en-US" dirty="0" smtClean="0">
              <a:cs typeface="Lucida Grande"/>
            </a:endParaRPr>
          </a:p>
          <a:p>
            <a:pPr algn="just"/>
            <a:r>
              <a:rPr lang="en-US" dirty="0" smtClean="0">
                <a:cs typeface="Lucida Grande"/>
              </a:rPr>
              <a:t>Lets have a look at an example</a:t>
            </a:r>
          </a:p>
        </p:txBody>
      </p:sp>
      <p:sp>
        <p:nvSpPr>
          <p:cNvPr id="5" name="Slide Number Placeholder 4"/>
          <p:cNvSpPr>
            <a:spLocks noGrp="1"/>
          </p:cNvSpPr>
          <p:nvPr>
            <p:ph type="sldNum" sz="quarter" idx="12"/>
          </p:nvPr>
        </p:nvSpPr>
        <p:spPr/>
        <p:txBody>
          <a:bodyPr/>
          <a:lstStyle/>
          <a:p>
            <a:fld id="{56971E63-85AE-DE47-A25D-3C919007B2D3}" type="slidenum">
              <a:rPr lang="en-US" smtClean="0"/>
              <a:pPr/>
              <a:t>18</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625" y="274638"/>
            <a:ext cx="8229600" cy="868362"/>
          </a:xfrm>
        </p:spPr>
        <p:txBody>
          <a:bodyPr>
            <a:normAutofit/>
          </a:bodyPr>
          <a:lstStyle/>
          <a:p>
            <a:r>
              <a:rPr lang="en-US" b="1" dirty="0" smtClean="0">
                <a:solidFill>
                  <a:schemeClr val="accent6">
                    <a:lumMod val="75000"/>
                  </a:schemeClr>
                </a:solidFill>
                <a:latin typeface="Open sans"/>
                <a:cs typeface="Lucida Grande"/>
              </a:rPr>
              <a:t>Activity example - </a:t>
            </a:r>
            <a:r>
              <a:rPr lang="en-US" b="1" dirty="0" err="1" smtClean="0">
                <a:solidFill>
                  <a:schemeClr val="accent6">
                    <a:lumMod val="75000"/>
                  </a:schemeClr>
                </a:solidFill>
                <a:latin typeface="Open sans"/>
                <a:cs typeface="Lucida Grande"/>
              </a:rPr>
              <a:t>WhatsApp</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19</a:t>
            </a:fld>
            <a:endParaRPr lang="en-US"/>
          </a:p>
        </p:txBody>
      </p:sp>
      <p:pic>
        <p:nvPicPr>
          <p:cNvPr id="9" name="Picture 8" descr="activity-1.png"/>
          <p:cNvPicPr>
            <a:picLocks noChangeAspect="1"/>
          </p:cNvPicPr>
          <p:nvPr/>
        </p:nvPicPr>
        <p:blipFill>
          <a:blip r:embed="rId3"/>
          <a:stretch>
            <a:fillRect/>
          </a:stretch>
        </p:blipFill>
        <p:spPr>
          <a:xfrm>
            <a:off x="685800" y="1340124"/>
            <a:ext cx="3138859" cy="5213075"/>
          </a:xfrm>
          <a:prstGeom prst="rect">
            <a:avLst/>
          </a:prstGeom>
          <a:noFill/>
          <a:ln>
            <a:noFill/>
          </a:ln>
        </p:spPr>
      </p:pic>
      <p:pic>
        <p:nvPicPr>
          <p:cNvPr id="10" name="Picture 9" descr="activity-2.png"/>
          <p:cNvPicPr>
            <a:picLocks noChangeAspect="1"/>
          </p:cNvPicPr>
          <p:nvPr/>
        </p:nvPicPr>
        <p:blipFill>
          <a:blip r:embed="rId4"/>
          <a:stretch>
            <a:fillRect/>
          </a:stretch>
        </p:blipFill>
        <p:spPr>
          <a:xfrm>
            <a:off x="4343400" y="1340124"/>
            <a:ext cx="3131496" cy="5213074"/>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Why are you here?</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a:bodyPr>
          <a:lstStyle/>
          <a:p>
            <a:pPr algn="just"/>
            <a:endParaRPr lang="en-US" sz="2800" dirty="0">
              <a:cs typeface="Lucida Grande"/>
            </a:endParaRPr>
          </a:p>
        </p:txBody>
      </p:sp>
      <p:sp>
        <p:nvSpPr>
          <p:cNvPr id="8" name="Slide Number Placeholder 7"/>
          <p:cNvSpPr>
            <a:spLocks noGrp="1"/>
          </p:cNvSpPr>
          <p:nvPr>
            <p:ph type="sldNum" sz="quarter" idx="12"/>
          </p:nvPr>
        </p:nvSpPr>
        <p:spPr/>
        <p:txBody>
          <a:bodyPr/>
          <a:lstStyle/>
          <a:p>
            <a:fld id="{56971E63-85AE-DE47-A25D-3C919007B2D3}" type="slidenum">
              <a:rPr lang="en-US" smtClean="0"/>
              <a:pPr/>
              <a:t>2</a:t>
            </a:fld>
            <a:endParaRPr lang="en-US" dirty="0"/>
          </a:p>
        </p:txBody>
      </p:sp>
      <p:pic>
        <p:nvPicPr>
          <p:cNvPr id="5"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74638"/>
            <a:ext cx="3962400" cy="868362"/>
          </a:xfrm>
        </p:spPr>
        <p:txBody>
          <a:bodyPr>
            <a:normAutofit/>
          </a:bodyPr>
          <a:lstStyle/>
          <a:p>
            <a:r>
              <a:rPr lang="en-US" b="1" dirty="0" smtClean="0">
                <a:solidFill>
                  <a:schemeClr val="accent6">
                    <a:lumMod val="75000"/>
                  </a:schemeClr>
                </a:solidFill>
                <a:latin typeface="Open sans"/>
                <a:cs typeface="Lucida Grande"/>
              </a:rPr>
              <a:t>The Anatomy</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20</a:t>
            </a:fld>
            <a:endParaRPr lang="en-US"/>
          </a:p>
        </p:txBody>
      </p:sp>
      <p:sp>
        <p:nvSpPr>
          <p:cNvPr id="14" name="TextBox 13"/>
          <p:cNvSpPr txBox="1"/>
          <p:nvPr/>
        </p:nvSpPr>
        <p:spPr>
          <a:xfrm>
            <a:off x="349250" y="1519535"/>
            <a:ext cx="1446880" cy="461665"/>
          </a:xfrm>
          <a:prstGeom prst="rect">
            <a:avLst/>
          </a:prstGeom>
          <a:noFill/>
        </p:spPr>
        <p:txBody>
          <a:bodyPr wrap="none" rtlCol="0">
            <a:spAutoFit/>
          </a:bodyPr>
          <a:lstStyle/>
          <a:p>
            <a:r>
              <a:rPr lang="en-US" sz="2400" dirty="0" smtClean="0"/>
              <a:t>Status Bar</a:t>
            </a:r>
            <a:endParaRPr lang="en-US" sz="2400" dirty="0"/>
          </a:p>
        </p:txBody>
      </p:sp>
      <p:sp>
        <p:nvSpPr>
          <p:cNvPr id="15" name="Rectangle 14"/>
          <p:cNvSpPr/>
          <p:nvPr/>
        </p:nvSpPr>
        <p:spPr>
          <a:xfrm>
            <a:off x="349250" y="3059668"/>
            <a:ext cx="1480093" cy="461665"/>
          </a:xfrm>
          <a:prstGeom prst="rect">
            <a:avLst/>
          </a:prstGeom>
        </p:spPr>
        <p:txBody>
          <a:bodyPr wrap="none">
            <a:spAutoFit/>
          </a:bodyPr>
          <a:lstStyle/>
          <a:p>
            <a:r>
              <a:rPr lang="en-US" sz="2400" dirty="0" smtClean="0"/>
              <a:t>Action Bar</a:t>
            </a:r>
            <a:endParaRPr lang="en-US" sz="2400" dirty="0"/>
          </a:p>
        </p:txBody>
      </p:sp>
      <p:pic>
        <p:nvPicPr>
          <p:cNvPr id="16" name="Picture 15" descr="statusbar.png"/>
          <p:cNvPicPr>
            <a:picLocks noChangeAspect="1"/>
          </p:cNvPicPr>
          <p:nvPr/>
        </p:nvPicPr>
        <p:blipFill>
          <a:blip r:embed="rId3"/>
          <a:stretch>
            <a:fillRect/>
          </a:stretch>
        </p:blipFill>
        <p:spPr>
          <a:xfrm>
            <a:off x="349250" y="2100841"/>
            <a:ext cx="3801639" cy="312158"/>
          </a:xfrm>
          <a:prstGeom prst="rect">
            <a:avLst/>
          </a:prstGeom>
          <a:noFill/>
          <a:ln>
            <a:noFill/>
          </a:ln>
        </p:spPr>
      </p:pic>
      <p:pic>
        <p:nvPicPr>
          <p:cNvPr id="17" name="Picture 16" descr="actionbar.png"/>
          <p:cNvPicPr>
            <a:picLocks noChangeAspect="1"/>
          </p:cNvPicPr>
          <p:nvPr/>
        </p:nvPicPr>
        <p:blipFill>
          <a:blip r:embed="rId4"/>
          <a:stretch>
            <a:fillRect/>
          </a:stretch>
        </p:blipFill>
        <p:spPr>
          <a:xfrm>
            <a:off x="361950" y="3660526"/>
            <a:ext cx="3790493" cy="568574"/>
          </a:xfrm>
          <a:prstGeom prst="rect">
            <a:avLst/>
          </a:prstGeom>
          <a:noFill/>
          <a:ln>
            <a:noFill/>
          </a:ln>
        </p:spPr>
      </p:pic>
      <p:sp>
        <p:nvSpPr>
          <p:cNvPr id="18" name="TextBox 17"/>
          <p:cNvSpPr txBox="1"/>
          <p:nvPr/>
        </p:nvSpPr>
        <p:spPr>
          <a:xfrm>
            <a:off x="4877720" y="1447800"/>
            <a:ext cx="1291189" cy="461665"/>
          </a:xfrm>
          <a:prstGeom prst="rect">
            <a:avLst/>
          </a:prstGeom>
          <a:noFill/>
        </p:spPr>
        <p:txBody>
          <a:bodyPr wrap="none" rtlCol="0">
            <a:spAutoFit/>
          </a:bodyPr>
          <a:lstStyle/>
          <a:p>
            <a:r>
              <a:rPr lang="en-US" sz="2400" dirty="0" smtClean="0"/>
              <a:t>List View</a:t>
            </a:r>
            <a:endParaRPr lang="en-US" sz="2400" dirty="0"/>
          </a:p>
        </p:txBody>
      </p:sp>
      <p:pic>
        <p:nvPicPr>
          <p:cNvPr id="19" name="Picture 18" descr="content view.png"/>
          <p:cNvPicPr>
            <a:picLocks noChangeAspect="1"/>
          </p:cNvPicPr>
          <p:nvPr/>
        </p:nvPicPr>
        <p:blipFill>
          <a:blip r:embed="rId5"/>
          <a:stretch>
            <a:fillRect/>
          </a:stretch>
        </p:blipFill>
        <p:spPr>
          <a:xfrm>
            <a:off x="4953001" y="1909465"/>
            <a:ext cx="3200399" cy="4558708"/>
          </a:xfrm>
          <a:prstGeom prst="rect">
            <a:avLst/>
          </a:prstGeom>
          <a:noFill/>
          <a:ln>
            <a:noFill/>
          </a:ln>
        </p:spPr>
      </p:pic>
      <p:pic>
        <p:nvPicPr>
          <p:cNvPr id="10" name="Picture 2" descr="C:\Users\beenish\AppData\Roaming\Skype\beenish.barlas.tp\media_messaging\media_cache\^4FFD90C0CC6B5FAE8D3C8226EF14C77CE0A69762724C2E28EA^pimgpsh_fullsize_distr.jpg"/>
          <p:cNvPicPr>
            <a:picLocks noChangeAspect="1" noChangeArrowheads="1"/>
          </p:cNvPicPr>
          <p:nvPr/>
        </p:nvPicPr>
        <p:blipFill>
          <a:blip r:embed="rId6"/>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Activity Lifecycle</a:t>
            </a:r>
            <a:endParaRPr lang="en-US" b="1" dirty="0">
              <a:solidFill>
                <a:schemeClr val="accent6">
                  <a:lumMod val="75000"/>
                </a:schemeClr>
              </a:solidFill>
              <a:latin typeface="Open sans"/>
              <a:cs typeface="Lucida Grande"/>
            </a:endParaRPr>
          </a:p>
        </p:txBody>
      </p:sp>
      <p:pic>
        <p:nvPicPr>
          <p:cNvPr id="8" name="Content Placeholder 7" descr="basic-lifecycle.png"/>
          <p:cNvPicPr>
            <a:picLocks noGrp="1" noChangeAspect="1"/>
          </p:cNvPicPr>
          <p:nvPr>
            <p:ph idx="1"/>
          </p:nvPr>
        </p:nvPicPr>
        <p:blipFill>
          <a:blip r:embed="rId3"/>
          <a:stretch>
            <a:fillRect/>
          </a:stretch>
        </p:blipFill>
        <p:spPr>
          <a:xfrm>
            <a:off x="381000" y="1992240"/>
            <a:ext cx="8407400" cy="3746500"/>
          </a:xfrm>
          <a:prstGeom prst="rect">
            <a:avLst/>
          </a:prstGeom>
          <a:noFill/>
          <a:ln>
            <a:noFill/>
          </a:ln>
        </p:spPr>
      </p:pic>
      <p:sp>
        <p:nvSpPr>
          <p:cNvPr id="5" name="Slide Number Placeholder 4"/>
          <p:cNvSpPr>
            <a:spLocks noGrp="1"/>
          </p:cNvSpPr>
          <p:nvPr>
            <p:ph type="sldNum" sz="quarter" idx="12"/>
          </p:nvPr>
        </p:nvSpPr>
        <p:spPr/>
        <p:txBody>
          <a:bodyPr/>
          <a:lstStyle/>
          <a:p>
            <a:fld id="{56971E63-85AE-DE47-A25D-3C919007B2D3}" type="slidenum">
              <a:rPr lang="en-US" smtClean="0"/>
              <a:pPr/>
              <a:t>21</a:t>
            </a:fld>
            <a:endParaRPr lang="en-US"/>
          </a:p>
        </p:txBody>
      </p:sp>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Activity</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22</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Context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660525"/>
            <a:ext cx="8458200" cy="5060950"/>
          </a:xfrm>
        </p:spPr>
        <p:txBody>
          <a:bodyPr>
            <a:normAutofit/>
          </a:bodyPr>
          <a:lstStyle/>
          <a:p>
            <a:pPr algn="just"/>
            <a:r>
              <a:rPr lang="en-US" sz="2800" dirty="0" smtClean="0">
                <a:cs typeface="Lucida Grande"/>
              </a:rPr>
              <a:t>A context is a handle to the system</a:t>
            </a:r>
          </a:p>
          <a:p>
            <a:pPr algn="just"/>
            <a:endParaRPr lang="en-US" sz="2800" dirty="0" smtClean="0">
              <a:cs typeface="Lucida Grande"/>
            </a:endParaRPr>
          </a:p>
          <a:p>
            <a:pPr algn="just"/>
            <a:r>
              <a:rPr lang="en-US" sz="2800" dirty="0" smtClean="0">
                <a:cs typeface="Lucida Grande"/>
              </a:rPr>
              <a:t>It provides services like resolving resources, obtaining access to databases and preferences, and so on</a:t>
            </a:r>
          </a:p>
          <a:p>
            <a:pPr algn="just"/>
            <a:endParaRPr lang="en-US" sz="2800" dirty="0" smtClean="0">
              <a:cs typeface="Lucida Grande"/>
            </a:endParaRPr>
          </a:p>
          <a:p>
            <a:pPr algn="just"/>
            <a:r>
              <a:rPr lang="en-US" sz="2800" dirty="0" smtClean="0">
                <a:cs typeface="Lucida Grande"/>
              </a:rPr>
              <a:t>Android app has activities, it's like a handle to the environment your application is currently running in</a:t>
            </a:r>
          </a:p>
        </p:txBody>
      </p:sp>
      <p:sp>
        <p:nvSpPr>
          <p:cNvPr id="5" name="Slide Number Placeholder 4"/>
          <p:cNvSpPr>
            <a:spLocks noGrp="1"/>
          </p:cNvSpPr>
          <p:nvPr>
            <p:ph type="sldNum" sz="quarter" idx="12"/>
          </p:nvPr>
        </p:nvSpPr>
        <p:spPr/>
        <p:txBody>
          <a:bodyPr/>
          <a:lstStyle/>
          <a:p>
            <a:fld id="{56971E63-85AE-DE47-A25D-3C919007B2D3}" type="slidenum">
              <a:rPr lang="en-US" smtClean="0"/>
              <a:pPr/>
              <a:t>23</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Intent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340125"/>
            <a:ext cx="8229600" cy="5060950"/>
          </a:xfrm>
        </p:spPr>
        <p:txBody>
          <a:bodyPr>
            <a:normAutofit fontScale="85000" lnSpcReduction="20000"/>
          </a:bodyPr>
          <a:lstStyle/>
          <a:p>
            <a:pPr algn="just"/>
            <a:r>
              <a:rPr lang="en-US" dirty="0" smtClean="0">
                <a:cs typeface="Lucida Grande"/>
              </a:rPr>
              <a:t>An Intent is exactly what it describes. It's an "intention" to do an action</a:t>
            </a:r>
          </a:p>
          <a:p>
            <a:pPr algn="just"/>
            <a:endParaRPr lang="en-US" dirty="0" smtClean="0">
              <a:cs typeface="Lucida Grande"/>
            </a:endParaRPr>
          </a:p>
          <a:p>
            <a:pPr algn="just"/>
            <a:r>
              <a:rPr lang="en-US" dirty="0" smtClean="0">
                <a:cs typeface="Lucida Grande"/>
              </a:rPr>
              <a:t>Intents are asynchronous messages which allow application components to request functionality from other Android components </a:t>
            </a:r>
          </a:p>
          <a:p>
            <a:pPr algn="just"/>
            <a:endParaRPr lang="en-US" dirty="0" smtClean="0">
              <a:cs typeface="Lucida Grande"/>
            </a:endParaRPr>
          </a:p>
          <a:p>
            <a:pPr algn="just"/>
            <a:r>
              <a:rPr lang="en-US" dirty="0" smtClean="0">
                <a:cs typeface="Lucida Grande"/>
              </a:rPr>
              <a:t>Its basically a message to say you want something to happen. Depending on the intent, apps or the OS might be listening for it and will react accordingly</a:t>
            </a:r>
          </a:p>
          <a:p>
            <a:pPr algn="just"/>
            <a:endParaRPr lang="en-US" dirty="0" smtClean="0">
              <a:cs typeface="Lucida Grande"/>
            </a:endParaRPr>
          </a:p>
          <a:p>
            <a:pPr algn="just"/>
            <a:r>
              <a:rPr lang="en-US" dirty="0" smtClean="0">
                <a:cs typeface="Lucida Grande"/>
              </a:rPr>
              <a:t>An intent can contain data via a Bundle. This data can be used by the receiving component</a:t>
            </a:r>
          </a:p>
          <a:p>
            <a:pPr algn="just"/>
            <a:endParaRPr lang="en-US" dirty="0" smtClean="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24</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Explicit Intent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a:bodyPr>
          <a:lstStyle/>
          <a:p>
            <a:pPr algn="just"/>
            <a:r>
              <a:rPr lang="en-US" dirty="0" smtClean="0">
                <a:cs typeface="Lucida Grande"/>
              </a:rPr>
              <a:t>Explicit intents explicitly define the component which should be called by the Android system, by using the Java class as identifier</a:t>
            </a:r>
          </a:p>
        </p:txBody>
      </p:sp>
      <p:sp>
        <p:nvSpPr>
          <p:cNvPr id="5" name="Slide Number Placeholder 4"/>
          <p:cNvSpPr>
            <a:spLocks noGrp="1"/>
          </p:cNvSpPr>
          <p:nvPr>
            <p:ph type="sldNum" sz="quarter" idx="12"/>
          </p:nvPr>
        </p:nvSpPr>
        <p:spPr/>
        <p:txBody>
          <a:bodyPr/>
          <a:lstStyle/>
          <a:p>
            <a:fld id="{56971E63-85AE-DE47-A25D-3C919007B2D3}" type="slidenum">
              <a:rPr lang="en-US" smtClean="0"/>
              <a:pPr/>
              <a:t>25</a:t>
            </a:fld>
            <a:endParaRPr lang="en-US"/>
          </a:p>
        </p:txBody>
      </p:sp>
      <p:pic>
        <p:nvPicPr>
          <p:cNvPr id="8" name="Picture 7" descr="Screen Shot 2015-04-30 at 5.31.29 PM.png"/>
          <p:cNvPicPr>
            <a:picLocks noChangeAspect="1"/>
          </p:cNvPicPr>
          <p:nvPr/>
        </p:nvPicPr>
        <p:blipFill>
          <a:blip r:embed="rId3"/>
          <a:stretch>
            <a:fillRect/>
          </a:stretch>
        </p:blipFill>
        <p:spPr>
          <a:xfrm>
            <a:off x="889000" y="3695700"/>
            <a:ext cx="7264400" cy="1205376"/>
          </a:xfrm>
          <a:prstGeom prst="rect">
            <a:avLst/>
          </a:prstGeom>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Explicit Intent</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26</a:t>
            </a:fld>
            <a:endParaRPr lang="en-US"/>
          </a:p>
        </p:txBody>
      </p:sp>
      <p:pic>
        <p:nvPicPr>
          <p:cNvPr id="40962" name="Picture 2"/>
          <p:cNvPicPr>
            <a:picLocks noChangeAspect="1" noChangeArrowheads="1"/>
          </p:cNvPicPr>
          <p:nvPr/>
        </p:nvPicPr>
        <p:blipFill>
          <a:blip r:embed="rId3"/>
          <a:stretch>
            <a:fillRect/>
          </a:stretch>
        </p:blipFill>
        <p:spPr bwMode="auto">
          <a:xfrm>
            <a:off x="1524000" y="1600200"/>
            <a:ext cx="6108700" cy="3955959"/>
          </a:xfrm>
          <a:prstGeom prst="rect">
            <a:avLst/>
          </a:prstGeom>
          <a:noFill/>
          <a:ln>
            <a:noFill/>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Implicit Intent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a:bodyPr>
          <a:lstStyle/>
          <a:p>
            <a:pPr algn="just"/>
            <a:r>
              <a:rPr lang="en-US" dirty="0" smtClean="0">
                <a:cs typeface="Lucida Grande"/>
              </a:rPr>
              <a:t>Implicit intents specify the action which should be performed and optionally data which provides content for the action</a:t>
            </a:r>
            <a:endParaRPr lang="en-US" b="1" dirty="0" smtClean="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27</a:t>
            </a:fld>
            <a:endParaRPr lang="en-US"/>
          </a:p>
        </p:txBody>
      </p:sp>
      <p:pic>
        <p:nvPicPr>
          <p:cNvPr id="9" name="Picture 8" descr="Screen Shot 2015-04-30 at 5.39.23 PM.png"/>
          <p:cNvPicPr>
            <a:picLocks noChangeAspect="1"/>
          </p:cNvPicPr>
          <p:nvPr/>
        </p:nvPicPr>
        <p:blipFill>
          <a:blip r:embed="rId3"/>
          <a:stretch>
            <a:fillRect/>
          </a:stretch>
        </p:blipFill>
        <p:spPr>
          <a:xfrm>
            <a:off x="895350" y="3429000"/>
            <a:ext cx="7486650" cy="609600"/>
          </a:xfrm>
          <a:prstGeom prst="rect">
            <a:avLst/>
          </a:prstGeom>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Implicit Intent</a:t>
            </a:r>
            <a:endParaRPr lang="en-US" b="1" dirty="0">
              <a:solidFill>
                <a:schemeClr val="accent6">
                  <a:lumMod val="75000"/>
                </a:schemeClr>
              </a:solidFill>
              <a:latin typeface="Open sans"/>
              <a:cs typeface="Lucida Grande"/>
            </a:endParaRPr>
          </a:p>
        </p:txBody>
      </p:sp>
      <p:pic>
        <p:nvPicPr>
          <p:cNvPr id="8" name="Content Placeholder 7" descr="Email-Intent_Handling-When-Multiple-Applications-Can-Send-Mail_03.jpg"/>
          <p:cNvPicPr>
            <a:picLocks noGrp="1" noChangeAspect="1"/>
          </p:cNvPicPr>
          <p:nvPr>
            <p:ph idx="1"/>
          </p:nvPr>
        </p:nvPicPr>
        <p:blipFill>
          <a:blip r:embed="rId3"/>
          <a:stretch>
            <a:fillRect/>
          </a:stretch>
        </p:blipFill>
        <p:spPr>
          <a:xfrm>
            <a:off x="3048000" y="1340125"/>
            <a:ext cx="3128010" cy="5213350"/>
          </a:xfrm>
          <a:prstGeom prst="rect">
            <a:avLst/>
          </a:prstGeom>
          <a:noFill/>
          <a:ln>
            <a:noFill/>
          </a:ln>
        </p:spPr>
      </p:pic>
      <p:sp>
        <p:nvSpPr>
          <p:cNvPr id="5" name="Slide Number Placeholder 4"/>
          <p:cNvSpPr>
            <a:spLocks noGrp="1"/>
          </p:cNvSpPr>
          <p:nvPr>
            <p:ph type="sldNum" sz="quarter" idx="12"/>
          </p:nvPr>
        </p:nvSpPr>
        <p:spPr/>
        <p:txBody>
          <a:bodyPr/>
          <a:lstStyle/>
          <a:p>
            <a:fld id="{56971E63-85AE-DE47-A25D-3C919007B2D3}" type="slidenum">
              <a:rPr lang="en-US" smtClean="0"/>
              <a:pPr/>
              <a:t>28</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Intent</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29</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The Juice</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fontScale="85000" lnSpcReduction="20000"/>
          </a:bodyPr>
          <a:lstStyle/>
          <a:p>
            <a:r>
              <a:rPr lang="en-US" dirty="0" smtClean="0">
                <a:cs typeface="Lucida Grande"/>
              </a:rPr>
              <a:t>Overview</a:t>
            </a:r>
          </a:p>
          <a:p>
            <a:r>
              <a:rPr lang="en-US" dirty="0" smtClean="0">
                <a:cs typeface="Lucida Grande"/>
              </a:rPr>
              <a:t>Hello World!</a:t>
            </a:r>
          </a:p>
          <a:p>
            <a:r>
              <a:rPr lang="en-US" dirty="0" smtClean="0">
                <a:cs typeface="Lucida Grande"/>
              </a:rPr>
              <a:t>Fundamentals</a:t>
            </a:r>
          </a:p>
          <a:p>
            <a:r>
              <a:rPr lang="en-US" dirty="0" smtClean="0">
                <a:cs typeface="Lucida Grande"/>
              </a:rPr>
              <a:t>Resources</a:t>
            </a:r>
          </a:p>
          <a:p>
            <a:r>
              <a:rPr lang="en-US" dirty="0" smtClean="0">
                <a:cs typeface="Lucida Grande"/>
              </a:rPr>
              <a:t>Designing UI/UX</a:t>
            </a:r>
          </a:p>
          <a:p>
            <a:r>
              <a:rPr lang="en-US" dirty="0" smtClean="0">
                <a:cs typeface="Lucida Grande"/>
              </a:rPr>
              <a:t>Notifying users</a:t>
            </a:r>
          </a:p>
          <a:p>
            <a:r>
              <a:rPr lang="en-US" dirty="0" smtClean="0">
                <a:cs typeface="Lucida Grande"/>
              </a:rPr>
              <a:t>Data storage</a:t>
            </a:r>
          </a:p>
          <a:p>
            <a:r>
              <a:rPr lang="en-US" dirty="0" smtClean="0">
                <a:cs typeface="Lucida Grande"/>
              </a:rPr>
              <a:t>Displaying data in lists</a:t>
            </a:r>
          </a:p>
          <a:p>
            <a:r>
              <a:rPr lang="en-US" dirty="0" smtClean="0">
                <a:cs typeface="Lucida Grande"/>
              </a:rPr>
              <a:t>Integrating web services</a:t>
            </a:r>
          </a:p>
          <a:p>
            <a:r>
              <a:rPr lang="en-US" dirty="0" smtClean="0">
                <a:cs typeface="Lucida Grande"/>
              </a:rPr>
              <a:t>Securing apps with </a:t>
            </a:r>
            <a:r>
              <a:rPr lang="en-US" dirty="0" err="1" smtClean="0">
                <a:cs typeface="Lucida Grande"/>
              </a:rPr>
              <a:t>ProGuard</a:t>
            </a:r>
            <a:endParaRPr lang="en-US" dirty="0" smtClean="0">
              <a:cs typeface="Lucida Grande"/>
            </a:endParaRPr>
          </a:p>
          <a:p>
            <a:r>
              <a:rPr lang="en-US" dirty="0" smtClean="0">
                <a:cs typeface="Lucida Grande"/>
              </a:rPr>
              <a:t>Hands on development of a news app.</a:t>
            </a:r>
            <a:endParaRPr lang="en-US" dirty="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a:t>
            </a:fld>
            <a:endParaRPr lang="en-US" dirty="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88"/>
            <a:ext cx="8229600" cy="868362"/>
          </a:xfrm>
        </p:spPr>
        <p:txBody>
          <a:bodyPr>
            <a:normAutofit/>
          </a:bodyPr>
          <a:lstStyle/>
          <a:p>
            <a:r>
              <a:rPr lang="en-US" b="1" dirty="0" smtClean="0">
                <a:solidFill>
                  <a:schemeClr val="accent6">
                    <a:lumMod val="75000"/>
                  </a:schemeClr>
                </a:solidFill>
                <a:latin typeface="Open sans"/>
                <a:cs typeface="Lucida Grande"/>
              </a:rPr>
              <a:t>Fragment</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304800" y="1098550"/>
            <a:ext cx="8610600" cy="5257800"/>
          </a:xfrm>
        </p:spPr>
        <p:txBody>
          <a:bodyPr>
            <a:noAutofit/>
          </a:bodyPr>
          <a:lstStyle/>
          <a:p>
            <a:pPr algn="just"/>
            <a:r>
              <a:rPr lang="en-US" sz="2200" dirty="0" smtClean="0">
                <a:cs typeface="Lucida Grande"/>
              </a:rPr>
              <a:t>In short, it’s a sub-activity</a:t>
            </a:r>
          </a:p>
          <a:p>
            <a:pPr algn="just"/>
            <a:endParaRPr lang="en-US" sz="2200" dirty="0" smtClean="0">
              <a:cs typeface="Lucida Grande"/>
            </a:endParaRPr>
          </a:p>
          <a:p>
            <a:pPr algn="just"/>
            <a:r>
              <a:rPr lang="en-US" sz="2200" dirty="0" smtClean="0">
                <a:cs typeface="Lucida Grande"/>
              </a:rPr>
              <a:t>A fragment is an independent Android component which can be used by an activity. A fragment encapsulates functionality so that it is easier to reuse within activities and layouts</a:t>
            </a:r>
          </a:p>
          <a:p>
            <a:pPr algn="just"/>
            <a:endParaRPr lang="en-US" sz="2200" dirty="0" smtClean="0">
              <a:cs typeface="Lucida Grande"/>
            </a:endParaRPr>
          </a:p>
          <a:p>
            <a:pPr algn="just"/>
            <a:r>
              <a:rPr lang="en-US" sz="2200" dirty="0" smtClean="0">
                <a:cs typeface="Lucida Grande"/>
              </a:rPr>
              <a:t>A fragment runs in the context of an activity, but has its own life cycle and typically its own user interface</a:t>
            </a:r>
          </a:p>
          <a:p>
            <a:pPr algn="just"/>
            <a:endParaRPr lang="en-US" sz="2200" dirty="0" smtClean="0">
              <a:cs typeface="Lucida Grande"/>
            </a:endParaRPr>
          </a:p>
          <a:p>
            <a:pPr algn="just"/>
            <a:r>
              <a:rPr lang="en-US" sz="2200" dirty="0" smtClean="0">
                <a:cs typeface="Lucida Grande"/>
              </a:rPr>
              <a:t>Fragments simplify the reuse of components in different layouts, e.g. you can build single-pane layouts for handsets (phones) and multi-pane layouts for tablets</a:t>
            </a:r>
          </a:p>
          <a:p>
            <a:pPr algn="just"/>
            <a:endParaRPr lang="en-US" sz="2200" dirty="0" smtClean="0">
              <a:cs typeface="Lucida Grande"/>
            </a:endParaRPr>
          </a:p>
          <a:p>
            <a:pPr algn="just"/>
            <a:r>
              <a:rPr lang="en-US" sz="2200" dirty="0" smtClean="0">
                <a:cs typeface="Lucida Grande"/>
              </a:rPr>
              <a:t>Just like Activity, Fragment also has a lifecycle, quite similar to that of the former.</a:t>
            </a:r>
          </a:p>
        </p:txBody>
      </p:sp>
      <p:sp>
        <p:nvSpPr>
          <p:cNvPr id="5" name="Slide Number Placeholder 4"/>
          <p:cNvSpPr>
            <a:spLocks noGrp="1"/>
          </p:cNvSpPr>
          <p:nvPr>
            <p:ph type="sldNum" sz="quarter" idx="12"/>
          </p:nvPr>
        </p:nvSpPr>
        <p:spPr/>
        <p:txBody>
          <a:bodyPr/>
          <a:lstStyle/>
          <a:p>
            <a:fld id="{56971E63-85AE-DE47-A25D-3C919007B2D3}" type="slidenum">
              <a:rPr lang="en-US" smtClean="0"/>
              <a:pPr/>
              <a:t>30</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Fragment – Master detail</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31</a:t>
            </a:fld>
            <a:endParaRPr lang="en-US"/>
          </a:p>
        </p:txBody>
      </p:sp>
      <p:pic>
        <p:nvPicPr>
          <p:cNvPr id="37890" name="Picture 2"/>
          <p:cNvPicPr>
            <a:picLocks noChangeAspect="1" noChangeArrowheads="1"/>
          </p:cNvPicPr>
          <p:nvPr/>
        </p:nvPicPr>
        <p:blipFill>
          <a:blip r:embed="rId3"/>
          <a:stretch>
            <a:fillRect/>
          </a:stretch>
        </p:blipFill>
        <p:spPr bwMode="auto">
          <a:xfrm>
            <a:off x="965200" y="1612900"/>
            <a:ext cx="7112000" cy="4102100"/>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a:bodyPr>
          <a:lstStyle/>
          <a:p>
            <a:r>
              <a:rPr lang="en-US" sz="3800" b="1" dirty="0" smtClean="0">
                <a:solidFill>
                  <a:schemeClr val="accent6">
                    <a:lumMod val="75000"/>
                  </a:schemeClr>
                </a:solidFill>
                <a:latin typeface="Open sans"/>
                <a:cs typeface="Lucida Grande"/>
              </a:rPr>
              <a:t>Fragment – Side menu UI pattern</a:t>
            </a:r>
            <a:endParaRPr lang="en-US" sz="38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32</a:t>
            </a:fld>
            <a:endParaRPr lang="en-US"/>
          </a:p>
        </p:txBody>
      </p:sp>
      <p:pic>
        <p:nvPicPr>
          <p:cNvPr id="53250" name="Picture 2"/>
          <p:cNvPicPr>
            <a:picLocks noChangeAspect="1" noChangeArrowheads="1"/>
          </p:cNvPicPr>
          <p:nvPr/>
        </p:nvPicPr>
        <p:blipFill>
          <a:blip r:embed="rId3"/>
          <a:stretch>
            <a:fillRect/>
          </a:stretch>
        </p:blipFill>
        <p:spPr bwMode="auto">
          <a:xfrm>
            <a:off x="330200" y="1600200"/>
            <a:ext cx="7747000" cy="4445000"/>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Fragment - Tabs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33</a:t>
            </a:fld>
            <a:endParaRPr lang="en-US"/>
          </a:p>
        </p:txBody>
      </p:sp>
      <p:pic>
        <p:nvPicPr>
          <p:cNvPr id="55298" name="Picture 2"/>
          <p:cNvPicPr>
            <a:picLocks noChangeAspect="1" noChangeArrowheads="1"/>
          </p:cNvPicPr>
          <p:nvPr/>
        </p:nvPicPr>
        <p:blipFill>
          <a:blip r:embed="rId3"/>
          <a:stretch>
            <a:fillRect/>
          </a:stretch>
        </p:blipFill>
        <p:spPr bwMode="auto">
          <a:xfrm>
            <a:off x="3048000" y="1219200"/>
            <a:ext cx="3052167" cy="5426075"/>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868362"/>
          </a:xfrm>
        </p:spPr>
        <p:txBody>
          <a:bodyPr>
            <a:normAutofit/>
          </a:bodyPr>
          <a:lstStyle/>
          <a:p>
            <a:r>
              <a:rPr lang="en-US" b="1" dirty="0" smtClean="0">
                <a:solidFill>
                  <a:schemeClr val="accent6">
                    <a:lumMod val="75000"/>
                  </a:schemeClr>
                </a:solidFill>
                <a:latin typeface="Open sans"/>
                <a:cs typeface="Lucida Grande"/>
              </a:rPr>
              <a:t>Fragment Lifecycle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34</a:t>
            </a:fld>
            <a:endParaRPr lang="en-US"/>
          </a:p>
        </p:txBody>
      </p:sp>
      <p:pic>
        <p:nvPicPr>
          <p:cNvPr id="10" name="Picture 9" descr="Screen Shot 2015-05-01 at 11.06.07 AM.png"/>
          <p:cNvPicPr>
            <a:picLocks noChangeAspect="1"/>
          </p:cNvPicPr>
          <p:nvPr/>
        </p:nvPicPr>
        <p:blipFill>
          <a:blip r:embed="rId3"/>
          <a:stretch>
            <a:fillRect/>
          </a:stretch>
        </p:blipFill>
        <p:spPr>
          <a:xfrm>
            <a:off x="2895600" y="1371600"/>
            <a:ext cx="3517900" cy="4648200"/>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077200" cy="868362"/>
          </a:xfrm>
        </p:spPr>
        <p:txBody>
          <a:bodyPr>
            <a:normAutofit/>
          </a:bodyPr>
          <a:lstStyle/>
          <a:p>
            <a:r>
              <a:rPr lang="en-US" b="1" dirty="0" smtClean="0">
                <a:solidFill>
                  <a:schemeClr val="accent6">
                    <a:lumMod val="75000"/>
                  </a:schemeClr>
                </a:solidFill>
                <a:latin typeface="Open sans"/>
                <a:cs typeface="Lucida Grande"/>
              </a:rPr>
              <a:t>Fragment Lifecycle (cont.)</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35</a:t>
            </a:fld>
            <a:endParaRPr lang="en-US"/>
          </a:p>
        </p:txBody>
      </p:sp>
      <p:pic>
        <p:nvPicPr>
          <p:cNvPr id="14" name="Picture 13" descr="Screen Shot 2015-05-01 at 11.09.35 AM.png"/>
          <p:cNvPicPr>
            <a:picLocks noChangeAspect="1"/>
          </p:cNvPicPr>
          <p:nvPr/>
        </p:nvPicPr>
        <p:blipFill>
          <a:blip r:embed="rId3"/>
          <a:stretch>
            <a:fillRect/>
          </a:stretch>
        </p:blipFill>
        <p:spPr>
          <a:xfrm>
            <a:off x="2844800" y="1828800"/>
            <a:ext cx="3454400" cy="3505200"/>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Fragment</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36</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Content Provider</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304800" y="1431925"/>
            <a:ext cx="8382000" cy="5426075"/>
          </a:xfrm>
        </p:spPr>
        <p:txBody>
          <a:bodyPr>
            <a:normAutofit fontScale="77500" lnSpcReduction="20000"/>
          </a:bodyPr>
          <a:lstStyle/>
          <a:p>
            <a:pPr algn="just"/>
            <a:r>
              <a:rPr lang="en-US" dirty="0" smtClean="0">
                <a:cs typeface="Lucida Grande"/>
              </a:rPr>
              <a:t>Content providers manage access to a structured set of data</a:t>
            </a:r>
          </a:p>
          <a:p>
            <a:pPr algn="just"/>
            <a:endParaRPr lang="en-US" dirty="0" smtClean="0">
              <a:cs typeface="Lucida Grande"/>
            </a:endParaRPr>
          </a:p>
          <a:p>
            <a:pPr algn="just"/>
            <a:r>
              <a:rPr lang="en-US" dirty="0" smtClean="0">
                <a:cs typeface="Lucida Grande"/>
              </a:rPr>
              <a:t>Standard interface that connects data in one process with code running in another process</a:t>
            </a:r>
          </a:p>
          <a:p>
            <a:pPr algn="just"/>
            <a:endParaRPr lang="en-US" dirty="0" smtClean="0">
              <a:cs typeface="Lucida Grande"/>
            </a:endParaRPr>
          </a:p>
          <a:p>
            <a:pPr algn="just"/>
            <a:r>
              <a:rPr lang="en-US" dirty="0" smtClean="0">
                <a:cs typeface="Lucida Grande"/>
              </a:rPr>
              <a:t>When you want to access data in a content provider, you use the </a:t>
            </a:r>
            <a:r>
              <a:rPr lang="en-US" dirty="0" err="1" smtClean="0">
                <a:cs typeface="Lucida Grande"/>
              </a:rPr>
              <a:t>ContentResolver</a:t>
            </a:r>
            <a:r>
              <a:rPr lang="en-US" dirty="0" smtClean="0">
                <a:cs typeface="Lucida Grande"/>
              </a:rPr>
              <a:t> object</a:t>
            </a:r>
          </a:p>
          <a:p>
            <a:pPr algn="just"/>
            <a:endParaRPr lang="en-US" dirty="0" smtClean="0">
              <a:cs typeface="Lucida Grande"/>
            </a:endParaRPr>
          </a:p>
          <a:p>
            <a:pPr algn="just"/>
            <a:r>
              <a:rPr lang="en-US" dirty="0" smtClean="0">
                <a:cs typeface="Lucida Grande"/>
              </a:rPr>
              <a:t>You don't need to develop your own provider if you don't intend to share your data with other applications</a:t>
            </a:r>
          </a:p>
          <a:p>
            <a:pPr algn="just"/>
            <a:endParaRPr lang="en-US" dirty="0" smtClean="0">
              <a:cs typeface="Lucida Grande"/>
            </a:endParaRPr>
          </a:p>
          <a:p>
            <a:pPr algn="just"/>
            <a:r>
              <a:rPr lang="en-US" dirty="0" smtClean="0">
                <a:cs typeface="Lucida Grande"/>
              </a:rPr>
              <a:t>Android itself includes content providers that manage data such as audio, video, images, and personal contact information</a:t>
            </a:r>
          </a:p>
        </p:txBody>
      </p:sp>
      <p:sp>
        <p:nvSpPr>
          <p:cNvPr id="5" name="Slide Number Placeholder 4"/>
          <p:cNvSpPr>
            <a:spLocks noGrp="1"/>
          </p:cNvSpPr>
          <p:nvPr>
            <p:ph type="sldNum" sz="quarter" idx="12"/>
          </p:nvPr>
        </p:nvSpPr>
        <p:spPr/>
        <p:txBody>
          <a:bodyPr/>
          <a:lstStyle/>
          <a:p>
            <a:fld id="{56971E63-85AE-DE47-A25D-3C919007B2D3}" type="slidenum">
              <a:rPr lang="en-US" smtClean="0"/>
              <a:pPr/>
              <a:t>37</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Content Provider - Contacts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060950"/>
          </a:xfrm>
        </p:spPr>
        <p:txBody>
          <a:bodyPr>
            <a:normAutofit/>
          </a:bodyPr>
          <a:lstStyle/>
          <a:p>
            <a:r>
              <a:rPr lang="en-US" smtClean="0">
                <a:cs typeface="Lucida Grande"/>
              </a:rPr>
              <a:t>&lt;Example&gt;</a:t>
            </a:r>
            <a:endParaRPr lang="en-US" dirty="0" smtClean="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38</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Content Provider</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39</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Overview</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400"/>
            <a:ext cx="8229600" cy="5257800"/>
          </a:xfrm>
        </p:spPr>
        <p:txBody>
          <a:bodyPr>
            <a:noAutofit/>
          </a:bodyPr>
          <a:lstStyle/>
          <a:p>
            <a:pPr algn="just"/>
            <a:r>
              <a:rPr lang="en-US" sz="2100" dirty="0" smtClean="0">
                <a:cs typeface="Lucida Grande"/>
              </a:rPr>
              <a:t>Android is a software stack for mobile devices that includes an operating system, middleware and key applications. Android powers more than one billion smart-phones, tablets, cars, watches, TVs etc</a:t>
            </a:r>
          </a:p>
          <a:p>
            <a:pPr algn="just"/>
            <a:endParaRPr lang="en-US" sz="2100" dirty="0" smtClean="0">
              <a:cs typeface="Lucida Grande"/>
            </a:endParaRPr>
          </a:p>
          <a:p>
            <a:pPr algn="just"/>
            <a:r>
              <a:rPr lang="en-US" sz="2100" dirty="0" smtClean="0">
                <a:cs typeface="Lucida Grande"/>
              </a:rPr>
              <a:t>In 2005, Google acquired startup Android Inc. to start Android platform</a:t>
            </a:r>
          </a:p>
          <a:p>
            <a:pPr algn="just"/>
            <a:endParaRPr lang="en-US" sz="2100" dirty="0" smtClean="0">
              <a:cs typeface="Lucida Grande"/>
            </a:endParaRPr>
          </a:p>
          <a:p>
            <a:pPr algn="just"/>
            <a:r>
              <a:rPr lang="en-US" sz="2100" dirty="0" smtClean="0">
                <a:cs typeface="Lucida Grande"/>
              </a:rPr>
              <a:t>The first commercial version, Android 1.0 was released in September 2008, along with its SDK </a:t>
            </a:r>
          </a:p>
          <a:p>
            <a:pPr algn="just"/>
            <a:endParaRPr lang="en-US" sz="2100" dirty="0" smtClean="0">
              <a:cs typeface="Lucida Grande"/>
            </a:endParaRPr>
          </a:p>
          <a:p>
            <a:pPr algn="just"/>
            <a:r>
              <a:rPr lang="en-US" sz="2100" dirty="0" smtClean="0">
                <a:cs typeface="Lucida Grande"/>
              </a:rPr>
              <a:t>Android is under ongoing development by Google and the Open Handset Alliance (OHA)</a:t>
            </a:r>
          </a:p>
          <a:p>
            <a:pPr algn="just"/>
            <a:endParaRPr lang="en-US" sz="2100" dirty="0" smtClean="0">
              <a:cs typeface="Lucida Grande"/>
            </a:endParaRPr>
          </a:p>
          <a:p>
            <a:pPr algn="just"/>
            <a:r>
              <a:rPr lang="en-US" sz="2100" dirty="0" smtClean="0">
                <a:cs typeface="Lucida Grande"/>
              </a:rPr>
              <a:t>Each released version corresponds to an API level </a:t>
            </a:r>
          </a:p>
          <a:p>
            <a:pPr algn="just"/>
            <a:endParaRPr lang="en-US" sz="2100" dirty="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Service</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295399"/>
            <a:ext cx="8229600" cy="5181601"/>
          </a:xfrm>
        </p:spPr>
        <p:txBody>
          <a:bodyPr>
            <a:noAutofit/>
          </a:bodyPr>
          <a:lstStyle/>
          <a:p>
            <a:pPr algn="just"/>
            <a:r>
              <a:rPr lang="en-US" sz="2000" dirty="0" smtClean="0">
                <a:cs typeface="Lucida Grande"/>
              </a:rPr>
              <a:t>A service is a component which runs in the background without direct interaction with the user</a:t>
            </a:r>
          </a:p>
          <a:p>
            <a:pPr algn="just"/>
            <a:endParaRPr lang="en-US" sz="2000" dirty="0" smtClean="0">
              <a:cs typeface="Lucida Grande"/>
            </a:endParaRPr>
          </a:p>
          <a:p>
            <a:pPr algn="just"/>
            <a:r>
              <a:rPr lang="en-US" sz="2000" dirty="0" smtClean="0">
                <a:cs typeface="Lucida Grande"/>
              </a:rPr>
              <a:t>Services are used for repetitive and potentially long running operations, i.e., Internet downloads, checking for new data, data processing</a:t>
            </a:r>
          </a:p>
          <a:p>
            <a:pPr algn="just"/>
            <a:endParaRPr lang="en-US" sz="2000" dirty="0" smtClean="0">
              <a:cs typeface="Lucida Grande"/>
            </a:endParaRPr>
          </a:p>
          <a:p>
            <a:pPr algn="just"/>
            <a:r>
              <a:rPr lang="en-US" sz="2000" dirty="0" smtClean="0">
                <a:cs typeface="Lucida Grande"/>
              </a:rPr>
              <a:t>By default, a service runs in the same process as the main thread of the application</a:t>
            </a:r>
          </a:p>
          <a:p>
            <a:pPr algn="just"/>
            <a:endParaRPr lang="en-US" sz="2000" dirty="0" smtClean="0">
              <a:cs typeface="Lucida Grande"/>
            </a:endParaRPr>
          </a:p>
          <a:p>
            <a:pPr algn="just"/>
            <a:r>
              <a:rPr lang="en-US" sz="2000" dirty="0" smtClean="0">
                <a:cs typeface="Lucida Grande"/>
              </a:rPr>
              <a:t>Custom services are started from other Android components, i.e., activities, broadcast receivers and other services</a:t>
            </a:r>
          </a:p>
          <a:p>
            <a:pPr algn="just"/>
            <a:endParaRPr lang="en-US" sz="2000" dirty="0" smtClean="0">
              <a:cs typeface="Lucida Grande"/>
            </a:endParaRPr>
          </a:p>
          <a:p>
            <a:pPr algn="just"/>
            <a:r>
              <a:rPr lang="en-US" sz="2000" dirty="0" smtClean="0">
                <a:cs typeface="Lucida Grande"/>
              </a:rPr>
              <a:t>The Service does not create its own thread and does not run in a separate process (unless you specify otherwise</a:t>
            </a:r>
          </a:p>
        </p:txBody>
      </p:sp>
      <p:sp>
        <p:nvSpPr>
          <p:cNvPr id="5" name="Slide Number Placeholder 4"/>
          <p:cNvSpPr>
            <a:spLocks noGrp="1"/>
          </p:cNvSpPr>
          <p:nvPr>
            <p:ph type="sldNum" sz="quarter" idx="12"/>
          </p:nvPr>
        </p:nvSpPr>
        <p:spPr/>
        <p:txBody>
          <a:bodyPr/>
          <a:lstStyle/>
          <a:p>
            <a:fld id="{56971E63-85AE-DE47-A25D-3C919007B2D3}" type="slidenum">
              <a:rPr lang="en-US" smtClean="0"/>
              <a:pPr/>
              <a:t>40</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1600200"/>
            <a:ext cx="5562600" cy="4114800"/>
          </a:xfrm>
        </p:spPr>
        <p:txBody>
          <a:bodyPr>
            <a:normAutofit fontScale="90000"/>
          </a:bodyPr>
          <a:lstStyle/>
          <a:p>
            <a:pPr algn="just"/>
            <a:r>
              <a:rPr lang="en-US" sz="2800" dirty="0" smtClean="0">
                <a:latin typeface="+mn-lt"/>
                <a:cs typeface="Lucida Grande"/>
              </a:rPr>
              <a:t>Its recommended to notify the user of the current state of the service. For example, If the service is expected to download a file or do a sync operation in background. The service must notify the user about the final outcome of the operation. If it passed, display a success message OR a retry option. Ideally, these messages should be shown in Status bar notifications OR via Toast message </a:t>
            </a:r>
            <a:endParaRPr lang="en-US" sz="2800" dirty="0">
              <a:latin typeface="+mn-lt"/>
              <a:cs typeface="Lucida Grande"/>
            </a:endParaRPr>
          </a:p>
        </p:txBody>
      </p:sp>
      <p:pic>
        <p:nvPicPr>
          <p:cNvPr id="8" name="Content Placeholder 7" descr="Screen Shot 2015-05-02 at 8.27.53 AM.png"/>
          <p:cNvPicPr>
            <a:picLocks noGrp="1" noChangeAspect="1"/>
          </p:cNvPicPr>
          <p:nvPr>
            <p:ph idx="1"/>
          </p:nvPr>
        </p:nvPicPr>
        <p:blipFill>
          <a:blip r:embed="rId3"/>
          <a:stretch>
            <a:fillRect/>
          </a:stretch>
        </p:blipFill>
        <p:spPr>
          <a:xfrm>
            <a:off x="838200" y="274637"/>
            <a:ext cx="1866900" cy="5969000"/>
          </a:xfrm>
          <a:prstGeom prst="rect">
            <a:avLst/>
          </a:prstGeom>
          <a:noFill/>
          <a:ln>
            <a:noFill/>
          </a:ln>
        </p:spPr>
      </p:pic>
      <p:sp>
        <p:nvSpPr>
          <p:cNvPr id="5" name="Slide Number Placeholder 4"/>
          <p:cNvSpPr>
            <a:spLocks noGrp="1"/>
          </p:cNvSpPr>
          <p:nvPr>
            <p:ph type="sldNum" sz="quarter" idx="12"/>
          </p:nvPr>
        </p:nvSpPr>
        <p:spPr/>
        <p:txBody>
          <a:bodyPr/>
          <a:lstStyle/>
          <a:p>
            <a:fld id="{56971E63-85AE-DE47-A25D-3C919007B2D3}" type="slidenum">
              <a:rPr lang="en-US" smtClean="0"/>
              <a:pPr/>
              <a:t>41</a:t>
            </a:fld>
            <a:endParaRPr lang="en-US"/>
          </a:p>
        </p:txBody>
      </p:sp>
      <p:sp>
        <p:nvSpPr>
          <p:cNvPr id="9" name="Title 1"/>
          <p:cNvSpPr txBox="1">
            <a:spLocks/>
          </p:cNvSpPr>
          <p:nvPr/>
        </p:nvSpPr>
        <p:spPr>
          <a:xfrm>
            <a:off x="2705100" y="427038"/>
            <a:ext cx="5562600" cy="868362"/>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accent6">
                    <a:lumMod val="75000"/>
                  </a:schemeClr>
                </a:solidFill>
                <a:effectLst/>
                <a:uLnTx/>
                <a:uFillTx/>
                <a:latin typeface="Open sans"/>
                <a:ea typeface="+mj-ea"/>
                <a:cs typeface="Lucida Grande"/>
              </a:rPr>
              <a:t>Service Lifecycle</a:t>
            </a:r>
            <a:endParaRPr kumimoji="0" lang="en-US" sz="4400" b="1" i="0" u="none" strike="noStrike" kern="1200" cap="none" spc="0" normalizeH="0" baseline="0" noProof="0" dirty="0">
              <a:ln>
                <a:noFill/>
              </a:ln>
              <a:solidFill>
                <a:schemeClr val="accent6">
                  <a:lumMod val="75000"/>
                </a:schemeClr>
              </a:solidFill>
              <a:effectLst/>
              <a:uLnTx/>
              <a:uFillTx/>
              <a:latin typeface="Open sans"/>
              <a:ea typeface="+mj-ea"/>
              <a:cs typeface="Lucida Grande"/>
            </a:endParaRPr>
          </a:p>
        </p:txBody>
      </p:sp>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Service Classes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42</a:t>
            </a:fld>
            <a:endParaRPr lang="en-US"/>
          </a:p>
        </p:txBody>
      </p:sp>
      <p:sp>
        <p:nvSpPr>
          <p:cNvPr id="6" name="Content Placeholder 5"/>
          <p:cNvSpPr>
            <a:spLocks noGrp="1"/>
          </p:cNvSpPr>
          <p:nvPr>
            <p:ph idx="1"/>
          </p:nvPr>
        </p:nvSpPr>
        <p:spPr>
          <a:xfrm>
            <a:off x="457200" y="1340126"/>
            <a:ext cx="8229600" cy="4786038"/>
          </a:xfrm>
        </p:spPr>
        <p:txBody>
          <a:bodyPr>
            <a:noAutofit/>
          </a:bodyPr>
          <a:lstStyle/>
          <a:p>
            <a:pPr algn="just"/>
            <a:r>
              <a:rPr lang="en-US" sz="2200" b="1" dirty="0" smtClean="0"/>
              <a:t>Service</a:t>
            </a:r>
            <a:r>
              <a:rPr lang="en-US" sz="2200" dirty="0" smtClean="0"/>
              <a:t>:</a:t>
            </a:r>
            <a:br>
              <a:rPr lang="en-US" sz="2200" dirty="0" smtClean="0"/>
            </a:br>
            <a:r>
              <a:rPr lang="en-US" sz="2200" dirty="0" smtClean="0"/>
              <a:t>This is the base class for all services. When you extend this class, it's important that you create a new thread in which to do all the service's work, because the service uses your application's main thread, by default, which could slow the performance of any activity your application is running</a:t>
            </a:r>
          </a:p>
          <a:p>
            <a:pPr algn="just"/>
            <a:endParaRPr lang="en-US" sz="2200" b="1" dirty="0" smtClean="0"/>
          </a:p>
          <a:p>
            <a:pPr algn="just"/>
            <a:r>
              <a:rPr lang="en-US" sz="2200" b="1" dirty="0" err="1" smtClean="0"/>
              <a:t>IntentService</a:t>
            </a:r>
            <a:r>
              <a:rPr lang="en-US" sz="2200" dirty="0" smtClean="0"/>
              <a:t>:</a:t>
            </a:r>
            <a:br>
              <a:rPr lang="en-US" sz="2200" dirty="0" smtClean="0"/>
            </a:br>
            <a:r>
              <a:rPr lang="en-US" sz="2200" dirty="0" smtClean="0"/>
              <a:t>This is a subclass of Service that uses a worker thread to handle all start requests, one at a time. This is the best option if you don't require that your service handle multiple requests simultaneously. All you need to do is implement </a:t>
            </a:r>
            <a:r>
              <a:rPr lang="en-US" sz="2200" dirty="0" err="1" smtClean="0"/>
              <a:t>onHandleIntent</a:t>
            </a:r>
            <a:r>
              <a:rPr lang="en-US" sz="2200" dirty="0" smtClean="0"/>
              <a:t>(), which receives the intent for each start request so you can do the background work.</a:t>
            </a:r>
            <a:endParaRPr lang="en-US" sz="2200" dirty="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Service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43</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Broadcast Receiver</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44</a:t>
            </a:fld>
            <a:endParaRPr lang="en-US"/>
          </a:p>
        </p:txBody>
      </p:sp>
      <p:sp>
        <p:nvSpPr>
          <p:cNvPr id="6" name="Content Placeholder 5"/>
          <p:cNvSpPr>
            <a:spLocks noGrp="1"/>
          </p:cNvSpPr>
          <p:nvPr>
            <p:ph idx="1"/>
          </p:nvPr>
        </p:nvSpPr>
        <p:spPr/>
        <p:txBody>
          <a:bodyPr>
            <a:normAutofit fontScale="70000" lnSpcReduction="20000"/>
          </a:bodyPr>
          <a:lstStyle/>
          <a:p>
            <a:pPr algn="just"/>
            <a:r>
              <a:rPr lang="en-US" dirty="0" smtClean="0"/>
              <a:t>A broadcast receiver is an Android component which allows you to register for system or application wide events</a:t>
            </a:r>
          </a:p>
          <a:p>
            <a:pPr algn="just"/>
            <a:endParaRPr lang="en-US" dirty="0" smtClean="0"/>
          </a:p>
          <a:p>
            <a:pPr algn="just"/>
            <a:r>
              <a:rPr lang="en-US" dirty="0" smtClean="0"/>
              <a:t>For example, applications can register for the ACTION_BOOT_COMPLETED system event which is fired once the Android system has completed the boot process</a:t>
            </a:r>
          </a:p>
          <a:p>
            <a:pPr algn="just"/>
            <a:endParaRPr lang="en-US" dirty="0" smtClean="0"/>
          </a:p>
          <a:p>
            <a:pPr algn="just"/>
            <a:r>
              <a:rPr lang="en-US" dirty="0" smtClean="0"/>
              <a:t>When the event occurs, the ‘</a:t>
            </a:r>
            <a:r>
              <a:rPr lang="en-US" dirty="0" err="1" smtClean="0"/>
              <a:t>onReceive</a:t>
            </a:r>
            <a:r>
              <a:rPr lang="en-US" dirty="0" smtClean="0"/>
              <a:t>’ method of the implementing class is automatically fired</a:t>
            </a:r>
          </a:p>
          <a:p>
            <a:pPr algn="just"/>
            <a:endParaRPr lang="en-US" dirty="0" smtClean="0"/>
          </a:p>
          <a:p>
            <a:pPr algn="just"/>
            <a:r>
              <a:rPr lang="en-US" dirty="0" smtClean="0"/>
              <a:t>As of Android 3.1, in order for the broadcast receivers to get the intended events, an application has to be run by the user once after installing from the Play Store</a:t>
            </a:r>
          </a:p>
          <a:p>
            <a:pPr algn="just"/>
            <a:endParaRPr lang="en-US" dirty="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Broadcast Receiver </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45</a:t>
            </a:fld>
            <a:endParaRPr lang="en-US"/>
          </a:p>
        </p:txBody>
      </p:sp>
      <p:pic>
        <p:nvPicPr>
          <p:cNvPr id="73730" name="Picture 2"/>
          <p:cNvPicPr>
            <a:picLocks noChangeAspect="1" noChangeArrowheads="1"/>
          </p:cNvPicPr>
          <p:nvPr/>
        </p:nvPicPr>
        <p:blipFill>
          <a:blip r:embed="rId3"/>
          <a:stretch>
            <a:fillRect/>
          </a:stretch>
        </p:blipFill>
        <p:spPr bwMode="auto">
          <a:xfrm>
            <a:off x="1752599" y="2057400"/>
            <a:ext cx="5680899" cy="2971800"/>
          </a:xfrm>
          <a:prstGeom prst="rect">
            <a:avLst/>
          </a:prstGeom>
          <a:noFill/>
          <a:ln>
            <a:noFill/>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458200" cy="868362"/>
          </a:xfrm>
        </p:spPr>
        <p:txBody>
          <a:bodyPr>
            <a:normAutofit fontScale="90000"/>
          </a:bodyPr>
          <a:lstStyle/>
          <a:p>
            <a:r>
              <a:rPr lang="en-US" b="1" dirty="0" smtClean="0">
                <a:solidFill>
                  <a:schemeClr val="accent6">
                    <a:lumMod val="75000"/>
                  </a:schemeClr>
                </a:solidFill>
                <a:latin typeface="Open sans"/>
                <a:cs typeface="Lucida Grande"/>
              </a:rPr>
              <a:t>Broadcast Receiver – </a:t>
            </a:r>
            <a:br>
              <a:rPr lang="en-US" b="1" dirty="0" smtClean="0">
                <a:solidFill>
                  <a:schemeClr val="accent6">
                    <a:lumMod val="75000"/>
                  </a:schemeClr>
                </a:solidFill>
                <a:latin typeface="Open sans"/>
                <a:cs typeface="Lucida Grande"/>
              </a:rPr>
            </a:br>
            <a:r>
              <a:rPr lang="en-US" b="1" dirty="0" smtClean="0">
                <a:solidFill>
                  <a:schemeClr val="accent6">
                    <a:lumMod val="75000"/>
                  </a:schemeClr>
                </a:solidFill>
                <a:latin typeface="Open sans"/>
                <a:cs typeface="Lucida Grande"/>
              </a:rPr>
              <a:t>System events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46</a:t>
            </a:fld>
            <a:endParaRPr lang="en-US"/>
          </a:p>
        </p:txBody>
      </p:sp>
      <p:sp>
        <p:nvSpPr>
          <p:cNvPr id="6" name="Content Placeholder 5"/>
          <p:cNvSpPr>
            <a:spLocks noGrp="1"/>
          </p:cNvSpPr>
          <p:nvPr>
            <p:ph idx="1"/>
          </p:nvPr>
        </p:nvSpPr>
        <p:spPr/>
        <p:txBody>
          <a:bodyPr>
            <a:normAutofit lnSpcReduction="10000"/>
          </a:bodyPr>
          <a:lstStyle/>
          <a:p>
            <a:r>
              <a:rPr lang="en-US" dirty="0" smtClean="0"/>
              <a:t>ACTION_BOOT_COMPLETED – Boot completed</a:t>
            </a:r>
          </a:p>
          <a:p>
            <a:r>
              <a:rPr lang="en-US" dirty="0" smtClean="0"/>
              <a:t>ACTION_POWER_CONNECTED – Power got connected to the device</a:t>
            </a:r>
          </a:p>
          <a:p>
            <a:r>
              <a:rPr lang="en-US" dirty="0" smtClean="0"/>
              <a:t>ACTION_BATTERY_LOW – Trigger on low memory</a:t>
            </a:r>
            <a:br>
              <a:rPr lang="en-US" dirty="0" smtClean="0"/>
            </a:br>
            <a:r>
              <a:rPr lang="en-US" dirty="0" smtClean="0"/>
              <a:t>………………………</a:t>
            </a:r>
            <a:br>
              <a:rPr lang="en-US" dirty="0" smtClean="0"/>
            </a:br>
            <a:r>
              <a:rPr lang="en-US" dirty="0" smtClean="0"/>
              <a:t>………………………</a:t>
            </a:r>
            <a:br>
              <a:rPr lang="en-US" dirty="0" smtClean="0"/>
            </a:br>
            <a:r>
              <a:rPr lang="en-US" dirty="0" smtClean="0"/>
              <a:t>A long list!</a:t>
            </a:r>
            <a:endParaRPr lang="en-US" dirty="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Broadcast Receiver</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47</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6375"/>
            <a:ext cx="7772400" cy="1470025"/>
          </a:xfrm>
        </p:spPr>
        <p:txBody>
          <a:bodyPr>
            <a:normAutofit/>
          </a:bodyPr>
          <a:lstStyle/>
          <a:p>
            <a:r>
              <a:rPr lang="en-US" b="1" dirty="0" smtClean="0">
                <a:solidFill>
                  <a:schemeClr val="accent6">
                    <a:lumMod val="75000"/>
                  </a:schemeClr>
                </a:solidFill>
                <a:latin typeface="Open sans"/>
                <a:cs typeface="Lucida Grande"/>
              </a:rPr>
              <a:t>Google Play Services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371600" y="1600200"/>
            <a:ext cx="6400800" cy="4191000"/>
          </a:xfrm>
        </p:spPr>
        <p:txBody>
          <a:bodyPr>
            <a:noAutofit/>
          </a:bodyPr>
          <a:lstStyle/>
          <a:p>
            <a:pPr algn="l">
              <a:buFont typeface="Arial"/>
              <a:buChar char="•"/>
            </a:pPr>
            <a:r>
              <a:rPr lang="en-US" sz="2800" b="1" dirty="0" smtClean="0">
                <a:solidFill>
                  <a:schemeClr val="bg1">
                    <a:lumMod val="50000"/>
                  </a:schemeClr>
                </a:solidFill>
                <a:cs typeface="Lucida Grande"/>
              </a:rPr>
              <a:t> Overview</a:t>
            </a:r>
          </a:p>
          <a:p>
            <a:pPr algn="l">
              <a:buFont typeface="Arial"/>
              <a:buChar char="•"/>
            </a:pPr>
            <a:r>
              <a:rPr lang="en-US" sz="2800" b="1" dirty="0" smtClean="0">
                <a:solidFill>
                  <a:schemeClr val="bg1">
                    <a:lumMod val="50000"/>
                  </a:schemeClr>
                </a:solidFill>
                <a:cs typeface="Lucida Grande"/>
              </a:rPr>
              <a:t> Maps</a:t>
            </a:r>
          </a:p>
          <a:p>
            <a:pPr algn="l">
              <a:buFont typeface="Arial"/>
              <a:buChar char="•"/>
            </a:pPr>
            <a:r>
              <a:rPr lang="en-US" sz="2800" b="1" dirty="0" smtClean="0">
                <a:solidFill>
                  <a:schemeClr val="bg1">
                    <a:lumMod val="50000"/>
                  </a:schemeClr>
                </a:solidFill>
                <a:cs typeface="Lucida Grande"/>
              </a:rPr>
              <a:t> Location</a:t>
            </a:r>
          </a:p>
          <a:p>
            <a:pPr algn="l">
              <a:buFont typeface="Arial"/>
              <a:buChar char="•"/>
            </a:pPr>
            <a:r>
              <a:rPr lang="en-US" sz="2800" b="1" dirty="0" smtClean="0">
                <a:solidFill>
                  <a:schemeClr val="bg1">
                    <a:lumMod val="50000"/>
                  </a:schemeClr>
                </a:solidFill>
                <a:cs typeface="Lucida Grande"/>
              </a:rPr>
              <a:t> Google+</a:t>
            </a:r>
          </a:p>
          <a:p>
            <a:pPr algn="l">
              <a:buFont typeface="Arial"/>
              <a:buChar char="•"/>
            </a:pPr>
            <a:r>
              <a:rPr lang="en-US" sz="2800" b="1" dirty="0" smtClean="0">
                <a:solidFill>
                  <a:schemeClr val="bg1">
                    <a:lumMod val="50000"/>
                  </a:schemeClr>
                </a:solidFill>
                <a:cs typeface="Lucida Grande"/>
              </a:rPr>
              <a:t> Drive</a:t>
            </a:r>
          </a:p>
          <a:p>
            <a:pPr algn="l">
              <a:buFont typeface="Arial"/>
              <a:buChar char="•"/>
            </a:pPr>
            <a:r>
              <a:rPr lang="en-US" sz="2800" b="1" dirty="0" smtClean="0">
                <a:solidFill>
                  <a:schemeClr val="bg1">
                    <a:lumMod val="50000"/>
                  </a:schemeClr>
                </a:solidFill>
                <a:cs typeface="Lucida Grande"/>
              </a:rPr>
              <a:t> Games</a:t>
            </a:r>
          </a:p>
          <a:p>
            <a:pPr algn="l">
              <a:buFont typeface="Arial"/>
              <a:buChar char="•"/>
            </a:pPr>
            <a:r>
              <a:rPr lang="en-US" sz="2800" b="1" dirty="0" smtClean="0">
                <a:solidFill>
                  <a:schemeClr val="bg1">
                    <a:lumMod val="50000"/>
                  </a:schemeClr>
                </a:solidFill>
                <a:cs typeface="Lucida Grande"/>
              </a:rPr>
              <a:t> Ads</a:t>
            </a:r>
          </a:p>
          <a:p>
            <a:pPr algn="l">
              <a:buFont typeface="Arial"/>
              <a:buChar char="•"/>
            </a:pPr>
            <a:r>
              <a:rPr lang="en-US" sz="2800" b="1" dirty="0" smtClean="0">
                <a:solidFill>
                  <a:schemeClr val="bg1">
                    <a:lumMod val="50000"/>
                  </a:schemeClr>
                </a:solidFill>
                <a:cs typeface="Lucida Grande"/>
              </a:rPr>
              <a:t> Wallet</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Google Play Services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49</a:t>
            </a:fld>
            <a:endParaRPr lang="en-US"/>
          </a:p>
        </p:txBody>
      </p:sp>
      <p:sp>
        <p:nvSpPr>
          <p:cNvPr id="6" name="Content Placeholder 5"/>
          <p:cNvSpPr>
            <a:spLocks noGrp="1"/>
          </p:cNvSpPr>
          <p:nvPr>
            <p:ph idx="1"/>
          </p:nvPr>
        </p:nvSpPr>
        <p:spPr/>
        <p:txBody>
          <a:bodyPr>
            <a:normAutofit fontScale="85000" lnSpcReduction="10000"/>
          </a:bodyPr>
          <a:lstStyle/>
          <a:p>
            <a:pPr algn="just"/>
            <a:r>
              <a:rPr lang="en-US" dirty="0" smtClean="0"/>
              <a:t>With Play services, your application can take advantage of the latest Google powered features like Maps, Location and more…</a:t>
            </a:r>
          </a:p>
          <a:p>
            <a:pPr algn="just"/>
            <a:endParaRPr lang="en-US" dirty="0" smtClean="0"/>
          </a:p>
          <a:p>
            <a:pPr algn="just"/>
            <a:r>
              <a:rPr lang="en-US" dirty="0" smtClean="0"/>
              <a:t>Updates to Play services are automatically pushed to all the devices through the Google Play store</a:t>
            </a:r>
          </a:p>
          <a:p>
            <a:pPr algn="just"/>
            <a:endParaRPr lang="en-US" dirty="0" smtClean="0"/>
          </a:p>
          <a:p>
            <a:pPr algn="just"/>
            <a:r>
              <a:rPr lang="en-US" dirty="0" smtClean="0"/>
              <a:t>Easy to use client libraries are provided for each service that let you implement the functionality you want</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Android’s Playground</a:t>
            </a:r>
            <a:endParaRPr lang="en-US" b="1" dirty="0">
              <a:solidFill>
                <a:schemeClr val="accent6">
                  <a:lumMod val="75000"/>
                </a:schemeClr>
              </a:solidFill>
              <a:latin typeface="Open sans"/>
              <a:cs typeface="Lucida Grande"/>
            </a:endParaRPr>
          </a:p>
        </p:txBody>
      </p:sp>
      <p:pic>
        <p:nvPicPr>
          <p:cNvPr id="8" name="Picture 7" descr="http://www.samsung.com/global/microsite/galaxynote3-gear/images/animate/animates1_1.png"/>
          <p:cNvPicPr>
            <a:picLocks noChangeAspect="1" noChangeArrowheads="1"/>
          </p:cNvPicPr>
          <p:nvPr/>
        </p:nvPicPr>
        <p:blipFill>
          <a:blip r:embed="rId2"/>
          <a:srcRect/>
          <a:stretch>
            <a:fillRect/>
          </a:stretch>
        </p:blipFill>
        <p:spPr bwMode="auto">
          <a:xfrm>
            <a:off x="228600" y="1670050"/>
            <a:ext cx="2682875" cy="1981200"/>
          </a:xfrm>
          <a:prstGeom prst="rect">
            <a:avLst/>
          </a:prstGeom>
          <a:noFill/>
          <a:ln w="9525">
            <a:noFill/>
            <a:miter lim="800000"/>
            <a:headEnd/>
            <a:tailEnd/>
          </a:ln>
        </p:spPr>
      </p:pic>
      <p:pic>
        <p:nvPicPr>
          <p:cNvPr id="9" name="Picture 8"/>
          <p:cNvPicPr>
            <a:picLocks noChangeAspect="1"/>
          </p:cNvPicPr>
          <p:nvPr/>
        </p:nvPicPr>
        <p:blipFill>
          <a:blip r:embed="rId3"/>
          <a:srcRect/>
          <a:stretch>
            <a:fillRect/>
          </a:stretch>
        </p:blipFill>
        <p:spPr bwMode="auto">
          <a:xfrm>
            <a:off x="3276600" y="1670050"/>
            <a:ext cx="2362200" cy="2362200"/>
          </a:xfrm>
          <a:prstGeom prst="rect">
            <a:avLst/>
          </a:prstGeom>
          <a:noFill/>
          <a:ln w="9525">
            <a:noFill/>
            <a:miter lim="800000"/>
            <a:headEnd/>
            <a:tailEnd/>
          </a:ln>
        </p:spPr>
      </p:pic>
      <p:pic>
        <p:nvPicPr>
          <p:cNvPr id="11" name="Content Placeholder 3"/>
          <p:cNvPicPr>
            <a:picLocks noGrp="1" noChangeAspect="1"/>
          </p:cNvPicPr>
          <p:nvPr>
            <p:ph idx="1"/>
          </p:nvPr>
        </p:nvPicPr>
        <p:blipFill>
          <a:blip r:embed="rId4"/>
          <a:srcRect l="32258" t="7629" r="32034" b="1920"/>
          <a:stretch>
            <a:fillRect/>
          </a:stretch>
        </p:blipFill>
        <p:spPr>
          <a:xfrm>
            <a:off x="5974381" y="1670050"/>
            <a:ext cx="1874219" cy="2362199"/>
          </a:xfrm>
        </p:spPr>
      </p:pic>
      <p:pic>
        <p:nvPicPr>
          <p:cNvPr id="12" name="Content Placeholder 3"/>
          <p:cNvPicPr>
            <a:picLocks noChangeAspect="1"/>
          </p:cNvPicPr>
          <p:nvPr/>
        </p:nvPicPr>
        <p:blipFill>
          <a:blip r:embed="rId5"/>
          <a:srcRect t="9183" b="9183"/>
          <a:stretch>
            <a:fillRect/>
          </a:stretch>
        </p:blipFill>
        <p:spPr bwMode="auto">
          <a:xfrm>
            <a:off x="457200" y="3810000"/>
            <a:ext cx="4691748" cy="2514600"/>
          </a:xfrm>
          <a:prstGeom prst="rect">
            <a:avLst/>
          </a:prstGeom>
          <a:noFill/>
          <a:ln w="9525">
            <a:noFill/>
            <a:miter lim="800000"/>
            <a:headEnd/>
            <a:tailEnd/>
          </a:ln>
        </p:spPr>
      </p:pic>
      <p:pic>
        <p:nvPicPr>
          <p:cNvPr id="13" name="Picture 12" descr="google-glass.jpeg"/>
          <p:cNvPicPr>
            <a:picLocks noChangeAspect="1"/>
          </p:cNvPicPr>
          <p:nvPr/>
        </p:nvPicPr>
        <p:blipFill>
          <a:blip r:embed="rId6"/>
          <a:stretch>
            <a:fillRect/>
          </a:stretch>
        </p:blipFill>
        <p:spPr>
          <a:xfrm>
            <a:off x="5148948" y="4032250"/>
            <a:ext cx="3505200" cy="2324100"/>
          </a:xfrm>
          <a:prstGeom prst="rect">
            <a:avLst/>
          </a:prstGeom>
        </p:spPr>
      </p:pic>
      <p:sp>
        <p:nvSpPr>
          <p:cNvPr id="14" name="Slide Number Placeholder 13"/>
          <p:cNvSpPr>
            <a:spLocks noGrp="1"/>
          </p:cNvSpPr>
          <p:nvPr>
            <p:ph type="sldNum" sz="quarter" idx="12"/>
          </p:nvPr>
        </p:nvSpPr>
        <p:spPr/>
        <p:txBody>
          <a:bodyPr/>
          <a:lstStyle/>
          <a:p>
            <a:fld id="{56971E63-85AE-DE47-A25D-3C919007B2D3}" type="slidenum">
              <a:rPr lang="en-US" smtClean="0"/>
              <a:pPr/>
              <a:t>5</a:t>
            </a:fld>
            <a:endParaRPr lang="en-US"/>
          </a:p>
        </p:txBody>
      </p:sp>
      <p:pic>
        <p:nvPicPr>
          <p:cNvPr id="10" name="Picture 2" descr="C:\Users\beenish\AppData\Roaming\Skype\beenish.barlas.tp\media_messaging\media_cache\^4FFD90C0CC6B5FAE8D3C8226EF14C77CE0A69762724C2E28EA^pimgpsh_fullsize_distr.jpg"/>
          <p:cNvPicPr>
            <a:picLocks noChangeAspect="1" noChangeArrowheads="1"/>
          </p:cNvPicPr>
          <p:nvPr/>
        </p:nvPicPr>
        <p:blipFill>
          <a:blip r:embed="rId7"/>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229600" cy="868362"/>
          </a:xfrm>
        </p:spPr>
        <p:txBody>
          <a:bodyPr>
            <a:normAutofit fontScale="90000"/>
          </a:bodyPr>
          <a:lstStyle/>
          <a:p>
            <a:r>
              <a:rPr lang="en-US" b="1" dirty="0" smtClean="0">
                <a:solidFill>
                  <a:schemeClr val="accent6">
                    <a:lumMod val="75000"/>
                  </a:schemeClr>
                </a:solidFill>
                <a:latin typeface="Open sans"/>
                <a:cs typeface="Lucida Grande"/>
              </a:rPr>
              <a:t>Google Play Services – </a:t>
            </a:r>
            <a:br>
              <a:rPr lang="en-US" b="1" dirty="0" smtClean="0">
                <a:solidFill>
                  <a:schemeClr val="accent6">
                    <a:lumMod val="75000"/>
                  </a:schemeClr>
                </a:solidFill>
                <a:latin typeface="Open sans"/>
                <a:cs typeface="Lucida Grande"/>
              </a:rPr>
            </a:br>
            <a:r>
              <a:rPr lang="en-US" b="1" dirty="0" smtClean="0">
                <a:solidFill>
                  <a:schemeClr val="accent6">
                    <a:lumMod val="75000"/>
                  </a:schemeClr>
                </a:solidFill>
                <a:latin typeface="Open sans"/>
                <a:cs typeface="Lucida Grande"/>
              </a:rPr>
              <a:t>OTA updates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50</a:t>
            </a:fld>
            <a:endParaRPr lang="en-US"/>
          </a:p>
        </p:txBody>
      </p:sp>
      <p:pic>
        <p:nvPicPr>
          <p:cNvPr id="8" name="Content Placeholder 7" descr="Screen Shot 2015-05-02 at 10.04.45 AM.png"/>
          <p:cNvPicPr>
            <a:picLocks noGrp="1" noChangeAspect="1"/>
          </p:cNvPicPr>
          <p:nvPr>
            <p:ph idx="1"/>
          </p:nvPr>
        </p:nvPicPr>
        <p:blipFill>
          <a:blip r:embed="rId3"/>
          <a:stretch>
            <a:fillRect/>
          </a:stretch>
        </p:blipFill>
        <p:spPr>
          <a:xfrm>
            <a:off x="2637781" y="1600201"/>
            <a:ext cx="3915419" cy="4580930"/>
          </a:xfrm>
          <a:prstGeom prst="rect">
            <a:avLst/>
          </a:prstGeom>
          <a:noFill/>
          <a:ln>
            <a:noFill/>
          </a:ln>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a:bodyPr>
          <a:lstStyle/>
          <a:p>
            <a:r>
              <a:rPr lang="en-US" sz="4200" b="1" dirty="0" smtClean="0">
                <a:solidFill>
                  <a:schemeClr val="accent6">
                    <a:lumMod val="75000"/>
                  </a:schemeClr>
                </a:solidFill>
                <a:latin typeface="Open sans"/>
                <a:cs typeface="Lucida Grande"/>
              </a:rPr>
              <a:t>Google Play Services - Maps</a:t>
            </a:r>
            <a:endParaRPr lang="en-US" sz="42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51</a:t>
            </a:fld>
            <a:endParaRPr lang="en-US"/>
          </a:p>
        </p:txBody>
      </p:sp>
      <p:sp>
        <p:nvSpPr>
          <p:cNvPr id="6" name="Content Placeholder 5"/>
          <p:cNvSpPr>
            <a:spLocks noGrp="1"/>
          </p:cNvSpPr>
          <p:nvPr>
            <p:ph idx="1"/>
          </p:nvPr>
        </p:nvSpPr>
        <p:spPr/>
        <p:txBody>
          <a:bodyPr>
            <a:normAutofit/>
          </a:bodyPr>
          <a:lstStyle/>
          <a:p>
            <a:pPr algn="just"/>
            <a:r>
              <a:rPr lang="en-US" dirty="0" smtClean="0"/>
              <a:t>Allow your users to explore the world with rich maps provided by Google. Identify locations with custom markers, augment the map data with image overlays, embed one or more maps as fragments, and much more</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fontScale="90000"/>
          </a:bodyPr>
          <a:lstStyle/>
          <a:p>
            <a:r>
              <a:rPr lang="en-US" b="1" dirty="0" smtClean="0">
                <a:solidFill>
                  <a:schemeClr val="accent6">
                    <a:lumMod val="75000"/>
                  </a:schemeClr>
                </a:solidFill>
                <a:latin typeface="Open sans"/>
                <a:cs typeface="Lucida Grande"/>
              </a:rPr>
              <a:t>Google Play Services - Location</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52</a:t>
            </a:fld>
            <a:endParaRPr lang="en-US"/>
          </a:p>
        </p:txBody>
      </p:sp>
      <p:sp>
        <p:nvSpPr>
          <p:cNvPr id="6" name="Content Placeholder 5"/>
          <p:cNvSpPr>
            <a:spLocks noGrp="1"/>
          </p:cNvSpPr>
          <p:nvPr>
            <p:ph idx="1"/>
          </p:nvPr>
        </p:nvSpPr>
        <p:spPr/>
        <p:txBody>
          <a:bodyPr>
            <a:normAutofit/>
          </a:bodyPr>
          <a:lstStyle/>
          <a:p>
            <a:pPr algn="just"/>
            <a:r>
              <a:rPr lang="en-US" dirty="0" smtClean="0"/>
              <a:t>The location APIs make it easy for you to build location-aware applications, without needing to focus on the details of the underlying location technology. The related Places APIs also help your app identify real-world points of interest near the user</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a:bodyPr>
          <a:lstStyle/>
          <a:p>
            <a:r>
              <a:rPr lang="en-US" sz="3800" b="1" dirty="0" smtClean="0">
                <a:solidFill>
                  <a:schemeClr val="accent6">
                    <a:lumMod val="75000"/>
                  </a:schemeClr>
                </a:solidFill>
                <a:latin typeface="Open sans"/>
                <a:cs typeface="Lucida Grande"/>
              </a:rPr>
              <a:t>Google Play Services – Google+</a:t>
            </a:r>
            <a:endParaRPr lang="en-US" sz="38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53</a:t>
            </a:fld>
            <a:endParaRPr lang="en-US"/>
          </a:p>
        </p:txBody>
      </p:sp>
      <p:sp>
        <p:nvSpPr>
          <p:cNvPr id="6" name="Content Placeholder 5"/>
          <p:cNvSpPr>
            <a:spLocks noGrp="1"/>
          </p:cNvSpPr>
          <p:nvPr>
            <p:ph idx="1"/>
          </p:nvPr>
        </p:nvSpPr>
        <p:spPr/>
        <p:txBody>
          <a:bodyPr>
            <a:normAutofit/>
          </a:bodyPr>
          <a:lstStyle/>
          <a:p>
            <a:pPr algn="just"/>
            <a:r>
              <a:rPr lang="en-US" dirty="0" smtClean="0"/>
              <a:t>The Google+ platform for Android lets you authenticate a user with the same credentials they use on Google every day. Once a user signs in with Google, you can create more engaging experiences and drive usage of your app.</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sz="4200" b="1" dirty="0" smtClean="0">
                <a:solidFill>
                  <a:schemeClr val="accent6">
                    <a:lumMod val="75000"/>
                  </a:schemeClr>
                </a:solidFill>
                <a:latin typeface="Open sans"/>
                <a:cs typeface="Lucida Grande"/>
              </a:rPr>
              <a:t>Google Play Services – Drive</a:t>
            </a:r>
            <a:endParaRPr lang="en-US" sz="42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54</a:t>
            </a:fld>
            <a:endParaRPr lang="en-US"/>
          </a:p>
        </p:txBody>
      </p:sp>
      <p:sp>
        <p:nvSpPr>
          <p:cNvPr id="6" name="Content Placeholder 5"/>
          <p:cNvSpPr>
            <a:spLocks noGrp="1"/>
          </p:cNvSpPr>
          <p:nvPr>
            <p:ph idx="1"/>
          </p:nvPr>
        </p:nvSpPr>
        <p:spPr/>
        <p:txBody>
          <a:bodyPr>
            <a:normAutofit/>
          </a:bodyPr>
          <a:lstStyle/>
          <a:p>
            <a:pPr algn="just"/>
            <a:r>
              <a:rPr lang="en-US" dirty="0" smtClean="0"/>
              <a:t>Give your users access to their files, wherever they are, on any device. The Google Drive Android API makes it easier than ever to use Drive to store and sync user’s files between their mobile devices and the cloud. Simply use Drive like local file storage and the API will handle the syncing for you</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fontScale="90000"/>
          </a:bodyPr>
          <a:lstStyle/>
          <a:p>
            <a:r>
              <a:rPr lang="en-US" b="1" dirty="0" smtClean="0">
                <a:solidFill>
                  <a:schemeClr val="accent6">
                    <a:lumMod val="75000"/>
                  </a:schemeClr>
                </a:solidFill>
                <a:latin typeface="Open sans"/>
                <a:cs typeface="Lucida Grande"/>
              </a:rPr>
              <a:t>Google Play Services – Games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55</a:t>
            </a:fld>
            <a:endParaRPr lang="en-US"/>
          </a:p>
        </p:txBody>
      </p:sp>
      <p:sp>
        <p:nvSpPr>
          <p:cNvPr id="6" name="Content Placeholder 5"/>
          <p:cNvSpPr>
            <a:spLocks noGrp="1"/>
          </p:cNvSpPr>
          <p:nvPr>
            <p:ph idx="1"/>
          </p:nvPr>
        </p:nvSpPr>
        <p:spPr/>
        <p:txBody>
          <a:bodyPr>
            <a:normAutofit/>
          </a:bodyPr>
          <a:lstStyle/>
          <a:p>
            <a:pPr algn="just"/>
            <a:r>
              <a:rPr lang="en-US" dirty="0" smtClean="0"/>
              <a:t>Give your users access to their files, wherever they are, on any device. The Google Drive Android API makes it easier than ever to use Drive to store and sync user’s files between their mobile devices and the cloud. Simply use Drive like local file storage and the API will handle the syncing for you</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Google Play Services – Ads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56</a:t>
            </a:fld>
            <a:endParaRPr lang="en-US"/>
          </a:p>
        </p:txBody>
      </p:sp>
      <p:sp>
        <p:nvSpPr>
          <p:cNvPr id="6" name="Content Placeholder 5"/>
          <p:cNvSpPr>
            <a:spLocks noGrp="1"/>
          </p:cNvSpPr>
          <p:nvPr>
            <p:ph idx="1"/>
          </p:nvPr>
        </p:nvSpPr>
        <p:spPr/>
        <p:txBody>
          <a:bodyPr>
            <a:normAutofit/>
          </a:bodyPr>
          <a:lstStyle/>
          <a:p>
            <a:pPr algn="just"/>
            <a:r>
              <a:rPr lang="en-US" dirty="0" smtClean="0"/>
              <a:t>Monetize your app with banner or interstitial ads from Google's vast pool of advertisers. Integrate with top ad networks through mediation to maximize your revenue from impressions. Take advantage of new ad features and capabilities through Google Play services, without having to add or update a library in your APK</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868362"/>
          </a:xfrm>
        </p:spPr>
        <p:txBody>
          <a:bodyPr>
            <a:normAutofit/>
          </a:bodyPr>
          <a:lstStyle/>
          <a:p>
            <a:r>
              <a:rPr lang="en-US" sz="4200" b="1" dirty="0" smtClean="0">
                <a:solidFill>
                  <a:schemeClr val="accent6">
                    <a:lumMod val="75000"/>
                  </a:schemeClr>
                </a:solidFill>
                <a:latin typeface="Open sans"/>
                <a:cs typeface="Lucida Grande"/>
              </a:rPr>
              <a:t>Google Play Services – Wallet</a:t>
            </a:r>
            <a:endParaRPr lang="en-US" sz="42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57</a:t>
            </a:fld>
            <a:endParaRPr lang="en-US"/>
          </a:p>
        </p:txBody>
      </p:sp>
      <p:sp>
        <p:nvSpPr>
          <p:cNvPr id="6" name="Content Placeholder 5"/>
          <p:cNvSpPr>
            <a:spLocks noGrp="1"/>
          </p:cNvSpPr>
          <p:nvPr>
            <p:ph idx="1"/>
          </p:nvPr>
        </p:nvSpPr>
        <p:spPr/>
        <p:txBody>
          <a:bodyPr>
            <a:normAutofit/>
          </a:bodyPr>
          <a:lstStyle/>
          <a:p>
            <a:pPr algn="just"/>
            <a:r>
              <a:rPr lang="en-US" dirty="0" smtClean="0"/>
              <a:t>Add fast, secure checkout for users buying physical goods and services from your app. Transactions are monitored for fraud 24/7. Keep your existing payments infrastructure and integrate Google Wallet quickly, easily and free of charge</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1175"/>
            <a:ext cx="7772400" cy="1089025"/>
          </a:xfrm>
        </p:spPr>
        <p:txBody>
          <a:bodyPr>
            <a:normAutofit/>
          </a:bodyPr>
          <a:lstStyle/>
          <a:p>
            <a:r>
              <a:rPr lang="en-US" b="1" dirty="0" smtClean="0">
                <a:solidFill>
                  <a:schemeClr val="accent6">
                    <a:lumMod val="75000"/>
                  </a:schemeClr>
                </a:solidFill>
                <a:latin typeface="Open sans"/>
                <a:cs typeface="Lucida Grande"/>
              </a:rPr>
              <a:t>Resources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4191000"/>
          </a:xfrm>
        </p:spPr>
        <p:txBody>
          <a:bodyPr>
            <a:noAutofit/>
          </a:bodyPr>
          <a:lstStyle/>
          <a:p>
            <a:pPr algn="l">
              <a:buFont typeface="Arial"/>
              <a:buChar char="•"/>
            </a:pPr>
            <a:r>
              <a:rPr lang="en-US" sz="2800" b="1" dirty="0" smtClean="0">
                <a:solidFill>
                  <a:schemeClr val="bg1">
                    <a:lumMod val="50000"/>
                  </a:schemeClr>
                </a:solidFill>
                <a:cs typeface="Lucida Grande"/>
              </a:rPr>
              <a:t> Key terminologies</a:t>
            </a:r>
          </a:p>
          <a:p>
            <a:pPr algn="l">
              <a:buFont typeface="Arial"/>
              <a:buChar char="•"/>
            </a:pPr>
            <a:r>
              <a:rPr lang="en-US" sz="2800" b="1" dirty="0" smtClean="0">
                <a:solidFill>
                  <a:schemeClr val="bg1">
                    <a:lumMod val="50000"/>
                  </a:schemeClr>
                </a:solidFill>
                <a:cs typeface="Lucida Grande"/>
              </a:rPr>
              <a:t> Measurement units</a:t>
            </a:r>
          </a:p>
          <a:p>
            <a:pPr algn="l">
              <a:buFont typeface="Arial"/>
              <a:buChar char="•"/>
            </a:pPr>
            <a:r>
              <a:rPr lang="en-US" sz="2800" b="1" dirty="0" smtClean="0">
                <a:solidFill>
                  <a:schemeClr val="bg1">
                    <a:lumMod val="50000"/>
                  </a:schemeClr>
                </a:solidFill>
                <a:cs typeface="Lucida Grande"/>
              </a:rPr>
              <a:t> Layouts</a:t>
            </a:r>
          </a:p>
          <a:p>
            <a:pPr algn="l">
              <a:buFont typeface="Arial"/>
              <a:buChar char="•"/>
            </a:pPr>
            <a:r>
              <a:rPr lang="en-US" sz="2800" b="1" smtClean="0">
                <a:solidFill>
                  <a:schemeClr val="bg1">
                    <a:lumMod val="50000"/>
                  </a:schemeClr>
                </a:solidFill>
                <a:cs typeface="Lucida Grande"/>
              </a:rPr>
              <a:t> Drawables</a:t>
            </a:r>
            <a:endParaRPr lang="en-US" sz="2800" b="1" dirty="0" smtClean="0">
              <a:solidFill>
                <a:schemeClr val="bg1">
                  <a:lumMod val="50000"/>
                </a:schemeClr>
              </a:solidFill>
              <a:cs typeface="Lucida Grande"/>
            </a:endParaRPr>
          </a:p>
          <a:p>
            <a:pPr algn="l">
              <a:buFont typeface="Arial"/>
              <a:buChar char="•"/>
            </a:pPr>
            <a:r>
              <a:rPr lang="en-US" sz="2800" b="1" dirty="0" smtClean="0">
                <a:solidFill>
                  <a:schemeClr val="bg1">
                    <a:lumMod val="50000"/>
                  </a:schemeClr>
                </a:solidFill>
                <a:cs typeface="Lucida Grande"/>
              </a:rPr>
              <a:t> Strings</a:t>
            </a:r>
          </a:p>
          <a:p>
            <a:pPr algn="l">
              <a:buFont typeface="Arial"/>
              <a:buChar char="•"/>
            </a:pPr>
            <a:r>
              <a:rPr lang="en-US" sz="2800" b="1" dirty="0" smtClean="0">
                <a:solidFill>
                  <a:schemeClr val="bg1">
                    <a:lumMod val="50000"/>
                  </a:schemeClr>
                </a:solidFill>
                <a:cs typeface="Lucida Grande"/>
              </a:rPr>
              <a:t> Colors</a:t>
            </a:r>
          </a:p>
          <a:p>
            <a:pPr algn="l">
              <a:buFont typeface="Arial"/>
              <a:buChar char="•"/>
            </a:pPr>
            <a:r>
              <a:rPr lang="en-US" sz="2800" b="1" dirty="0" smtClean="0">
                <a:solidFill>
                  <a:schemeClr val="bg1">
                    <a:lumMod val="50000"/>
                  </a:schemeClr>
                </a:solidFill>
                <a:cs typeface="Lucida Grande"/>
              </a:rPr>
              <a:t> Styles</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fontScale="90000"/>
          </a:bodyPr>
          <a:lstStyle/>
          <a:p>
            <a:r>
              <a:rPr lang="en-US" b="1" dirty="0" smtClean="0">
                <a:solidFill>
                  <a:schemeClr val="accent6">
                    <a:lumMod val="75000"/>
                  </a:schemeClr>
                </a:solidFill>
                <a:latin typeface="Open sans"/>
                <a:cs typeface="Lucida Grande"/>
              </a:rPr>
              <a:t>Resources - Key terminologies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59</a:t>
            </a:fld>
            <a:endParaRPr lang="en-US"/>
          </a:p>
        </p:txBody>
      </p:sp>
      <p:sp>
        <p:nvSpPr>
          <p:cNvPr id="6" name="Content Placeholder 5"/>
          <p:cNvSpPr>
            <a:spLocks noGrp="1"/>
          </p:cNvSpPr>
          <p:nvPr>
            <p:ph idx="1"/>
          </p:nvPr>
        </p:nvSpPr>
        <p:spPr/>
        <p:txBody>
          <a:bodyPr>
            <a:normAutofit fontScale="70000" lnSpcReduction="20000"/>
          </a:bodyPr>
          <a:lstStyle/>
          <a:p>
            <a:pPr algn="just"/>
            <a:r>
              <a:rPr lang="en-US" b="1" dirty="0" smtClean="0"/>
              <a:t>Screen size</a:t>
            </a:r>
            <a:r>
              <a:rPr lang="en-US" dirty="0" smtClean="0"/>
              <a:t> - Actual physical size, measured as the screen's diagonal. For simplicity, Android groups all actual screen sizes into four generalized sizes: small, normal, large, and extra-large.</a:t>
            </a:r>
          </a:p>
          <a:p>
            <a:pPr algn="just"/>
            <a:endParaRPr lang="en-US" dirty="0" smtClean="0"/>
          </a:p>
          <a:p>
            <a:pPr algn="just"/>
            <a:r>
              <a:rPr lang="en-US" b="1" dirty="0" smtClean="0"/>
              <a:t>Screen density </a:t>
            </a:r>
            <a:r>
              <a:rPr lang="en-US" dirty="0" smtClean="0"/>
              <a:t>- The quantity of pixels within a physical area of the screen; usually referred to as dpi (dots per inch). For example, a "low" density screen has fewer pixels within a given physical area, compared to a "normal" or "high" density screen.</a:t>
            </a:r>
          </a:p>
          <a:p>
            <a:pPr algn="just"/>
            <a:endParaRPr lang="en-US" dirty="0" smtClean="0"/>
          </a:p>
          <a:p>
            <a:pPr algn="just"/>
            <a:r>
              <a:rPr lang="en-US" b="1" dirty="0" smtClean="0"/>
              <a:t>Resolution</a:t>
            </a:r>
            <a:r>
              <a:rPr lang="en-US" dirty="0" smtClean="0"/>
              <a:t> - The total number of physical pixels on a screen. When adding support for multiple screens, applications do not work directly with resolution; applications should be concerned only with screen size and density, as specified by the generalized size and density groups.</a:t>
            </a:r>
          </a:p>
          <a:p>
            <a:pPr algn="just"/>
            <a:endParaRPr lang="en-US" dirty="0" smtClean="0"/>
          </a:p>
          <a:p>
            <a:pPr algn="just"/>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Major Releases</a:t>
            </a:r>
            <a:endParaRPr lang="en-US" b="1" dirty="0">
              <a:solidFill>
                <a:schemeClr val="accent6">
                  <a:lumMod val="75000"/>
                </a:schemeClr>
              </a:solidFill>
              <a:latin typeface="Open sans"/>
              <a:cs typeface="Lucida Grande"/>
            </a:endParaRPr>
          </a:p>
        </p:txBody>
      </p:sp>
      <p:pic>
        <p:nvPicPr>
          <p:cNvPr id="5" name="Content Placeholder 4" descr="android-version-images.png"/>
          <p:cNvPicPr>
            <a:picLocks noGrp="1" noChangeAspect="1"/>
          </p:cNvPicPr>
          <p:nvPr>
            <p:ph idx="1"/>
          </p:nvPr>
        </p:nvPicPr>
        <p:blipFill>
          <a:blip r:embed="rId2"/>
          <a:stretch>
            <a:fillRect/>
          </a:stretch>
        </p:blipFill>
        <p:spPr>
          <a:xfrm>
            <a:off x="457200" y="1451047"/>
            <a:ext cx="8229600" cy="4749655"/>
          </a:xfrm>
          <a:prstGeom prst="rect">
            <a:avLst/>
          </a:prstGeom>
          <a:noFill/>
          <a:ln>
            <a:noFill/>
          </a:ln>
        </p:spPr>
      </p:pic>
      <p:sp>
        <p:nvSpPr>
          <p:cNvPr id="8" name="Slide Number Placeholder 7"/>
          <p:cNvSpPr>
            <a:spLocks noGrp="1"/>
          </p:cNvSpPr>
          <p:nvPr>
            <p:ph type="sldNum" sz="quarter" idx="12"/>
          </p:nvPr>
        </p:nvSpPr>
        <p:spPr/>
        <p:txBody>
          <a:bodyPr/>
          <a:lstStyle/>
          <a:p>
            <a:fld id="{56971E63-85AE-DE47-A25D-3C919007B2D3}" type="slidenum">
              <a:rPr lang="en-US" smtClean="0"/>
              <a:pPr/>
              <a:t>6</a:t>
            </a:fld>
            <a:endParaRPr lang="en-US"/>
          </a:p>
        </p:txBody>
      </p:sp>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sz="4200" b="1" dirty="0" smtClean="0">
                <a:solidFill>
                  <a:schemeClr val="accent6">
                    <a:lumMod val="75000"/>
                  </a:schemeClr>
                </a:solidFill>
                <a:latin typeface="Open sans"/>
                <a:cs typeface="Lucida Grande"/>
              </a:rPr>
              <a:t>Measurement Units – </a:t>
            </a:r>
            <a:r>
              <a:rPr lang="en-US" sz="4200" b="1" dirty="0" err="1" smtClean="0">
                <a:solidFill>
                  <a:schemeClr val="accent6">
                    <a:lumMod val="75000"/>
                  </a:schemeClr>
                </a:solidFill>
                <a:latin typeface="Open sans"/>
                <a:cs typeface="Lucida Grande"/>
              </a:rPr>
              <a:t>dp</a:t>
            </a:r>
            <a:r>
              <a:rPr lang="en-US" sz="4200" b="1" dirty="0" smtClean="0">
                <a:solidFill>
                  <a:schemeClr val="accent6">
                    <a:lumMod val="75000"/>
                  </a:schemeClr>
                </a:solidFill>
                <a:latin typeface="Open sans"/>
                <a:cs typeface="Lucida Grande"/>
              </a:rPr>
              <a:t>/dip</a:t>
            </a:r>
            <a:endParaRPr lang="en-US" sz="4200"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60</a:t>
            </a:fld>
            <a:endParaRPr lang="en-US"/>
          </a:p>
        </p:txBody>
      </p:sp>
      <p:sp>
        <p:nvSpPr>
          <p:cNvPr id="6" name="Content Placeholder 5"/>
          <p:cNvSpPr>
            <a:spLocks noGrp="1"/>
          </p:cNvSpPr>
          <p:nvPr>
            <p:ph idx="1"/>
          </p:nvPr>
        </p:nvSpPr>
        <p:spPr>
          <a:xfrm>
            <a:off x="457200" y="1219200"/>
            <a:ext cx="8458200" cy="4525963"/>
          </a:xfrm>
        </p:spPr>
        <p:txBody>
          <a:bodyPr>
            <a:noAutofit/>
          </a:bodyPr>
          <a:lstStyle/>
          <a:p>
            <a:pPr algn="just"/>
            <a:r>
              <a:rPr lang="en-US" sz="2000" b="1" dirty="0" smtClean="0"/>
              <a:t>Density independent Pixel</a:t>
            </a:r>
          </a:p>
          <a:p>
            <a:pPr algn="just"/>
            <a:r>
              <a:rPr lang="en-US" sz="2000" dirty="0" smtClean="0"/>
              <a:t>A virtual pixel unit that you should always use when defining UI layout to express layout dimensions or position in a density-independent way.</a:t>
            </a:r>
          </a:p>
          <a:p>
            <a:pPr algn="just"/>
            <a:r>
              <a:rPr lang="en-US" sz="2000" dirty="0" smtClean="0"/>
              <a:t>The density-independent pixel is equivalent to one physical pixel on a 160 dpi screen, which is the baseline density assumed by the system for a "medium" density screen. At runtime, the system transparently handles any scaling of the </a:t>
            </a:r>
            <a:r>
              <a:rPr lang="en-US" sz="2000" dirty="0" err="1" smtClean="0"/>
              <a:t>dp</a:t>
            </a:r>
            <a:r>
              <a:rPr lang="en-US" sz="2000" dirty="0" smtClean="0"/>
              <a:t> units, as necessary, based on the actual density of the screen in use</a:t>
            </a:r>
          </a:p>
          <a:p>
            <a:pPr algn="just"/>
            <a:r>
              <a:rPr lang="en-US" sz="2000" dirty="0" smtClean="0"/>
              <a:t>Android provides following screen densities:</a:t>
            </a:r>
          </a:p>
          <a:p>
            <a:pPr lvl="1" algn="just">
              <a:buNone/>
            </a:pPr>
            <a:r>
              <a:rPr lang="en-US" sz="2000" dirty="0" err="1" smtClean="0"/>
              <a:t>ldpi</a:t>
            </a:r>
            <a:r>
              <a:rPr lang="en-US" sz="2000" dirty="0" smtClean="0"/>
              <a:t> (low) ~120dpi</a:t>
            </a:r>
          </a:p>
          <a:p>
            <a:pPr lvl="1" algn="just">
              <a:buNone/>
            </a:pPr>
            <a:r>
              <a:rPr lang="en-US" sz="2000" dirty="0" err="1" smtClean="0"/>
              <a:t>mdpi</a:t>
            </a:r>
            <a:r>
              <a:rPr lang="en-US" sz="2000" dirty="0" smtClean="0"/>
              <a:t> (medium) ~160dpi</a:t>
            </a:r>
          </a:p>
          <a:p>
            <a:pPr lvl="1" algn="just">
              <a:buNone/>
            </a:pPr>
            <a:r>
              <a:rPr lang="en-US" sz="2000" dirty="0" err="1" smtClean="0"/>
              <a:t>hdpi</a:t>
            </a:r>
            <a:r>
              <a:rPr lang="en-US" sz="2000" dirty="0" smtClean="0"/>
              <a:t> (high) ~240dpi</a:t>
            </a:r>
          </a:p>
          <a:p>
            <a:pPr lvl="1" algn="just">
              <a:buNone/>
            </a:pPr>
            <a:r>
              <a:rPr lang="en-US" sz="2000" dirty="0" err="1" smtClean="0"/>
              <a:t>xhdpi</a:t>
            </a:r>
            <a:r>
              <a:rPr lang="en-US" sz="2000" dirty="0" smtClean="0"/>
              <a:t> (extra-high) ~320dpi</a:t>
            </a:r>
          </a:p>
          <a:p>
            <a:pPr lvl="1" algn="just">
              <a:buNone/>
            </a:pPr>
            <a:r>
              <a:rPr lang="en-US" sz="2000" dirty="0" err="1" smtClean="0"/>
              <a:t>xxhdpi</a:t>
            </a:r>
            <a:r>
              <a:rPr lang="en-US" sz="2000" dirty="0" smtClean="0"/>
              <a:t> (extra-extra-high) ~480dpi</a:t>
            </a:r>
          </a:p>
          <a:p>
            <a:pPr lvl="1" algn="just">
              <a:buNone/>
            </a:pPr>
            <a:r>
              <a:rPr lang="en-US" sz="2000" dirty="0" err="1" smtClean="0"/>
              <a:t>xxxhdpi</a:t>
            </a:r>
            <a:r>
              <a:rPr lang="en-US" sz="2000" dirty="0" smtClean="0"/>
              <a:t> (extra-extra-extra-high) ~640dpi</a:t>
            </a:r>
          </a:p>
          <a:p>
            <a:pPr algn="just"/>
            <a:endParaRPr lang="en-US" sz="20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Measurement Units – </a:t>
            </a:r>
            <a:r>
              <a:rPr lang="en-US" b="1" dirty="0" err="1" smtClean="0">
                <a:solidFill>
                  <a:schemeClr val="accent6">
                    <a:lumMod val="75000"/>
                  </a:schemeClr>
                </a:solidFill>
                <a:latin typeface="Open sans"/>
                <a:cs typeface="Lucida Grande"/>
              </a:rPr>
              <a:t>dp</a:t>
            </a:r>
            <a:r>
              <a:rPr lang="en-US" b="1" dirty="0" smtClean="0">
                <a:solidFill>
                  <a:schemeClr val="accent6">
                    <a:lumMod val="75000"/>
                  </a:schemeClr>
                </a:solidFill>
                <a:latin typeface="Open sans"/>
                <a:cs typeface="Lucida Grande"/>
              </a:rPr>
              <a:t>/dip</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61</a:t>
            </a:fld>
            <a:endParaRPr lang="en-US"/>
          </a:p>
        </p:txBody>
      </p:sp>
      <p:sp>
        <p:nvSpPr>
          <p:cNvPr id="6" name="Content Placeholder 5"/>
          <p:cNvSpPr>
            <a:spLocks noGrp="1"/>
          </p:cNvSpPr>
          <p:nvPr>
            <p:ph idx="1"/>
          </p:nvPr>
        </p:nvSpPr>
        <p:spPr/>
        <p:txBody>
          <a:bodyPr>
            <a:normAutofit fontScale="85000" lnSpcReduction="10000"/>
          </a:bodyPr>
          <a:lstStyle/>
          <a:p>
            <a:pPr algn="just"/>
            <a:r>
              <a:rPr lang="en-US" dirty="0" smtClean="0"/>
              <a:t>Your application achieves "</a:t>
            </a:r>
            <a:r>
              <a:rPr lang="en-US" b="1" dirty="0" smtClean="0"/>
              <a:t>density independence</a:t>
            </a:r>
            <a:r>
              <a:rPr lang="en-US" dirty="0" smtClean="0"/>
              <a:t>" when it preserves the physical size (from the user's point of view) of user interface elements when displayed on screens with different densities.</a:t>
            </a:r>
          </a:p>
          <a:p>
            <a:pPr algn="just"/>
            <a:endParaRPr lang="en-US" dirty="0" smtClean="0"/>
          </a:p>
          <a:p>
            <a:pPr algn="just"/>
            <a:r>
              <a:rPr lang="en-US" dirty="0" smtClean="0"/>
              <a:t>Maintaining density independence is important because, without it, a UI element (such as a button) appears physically larger on a low-density screen and smaller on a high-density screen. Such density-related size changes can cause problems in your application layout and usability</a:t>
            </a:r>
          </a:p>
          <a:p>
            <a:pPr algn="just"/>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229600" cy="868362"/>
          </a:xfrm>
        </p:spPr>
        <p:txBody>
          <a:bodyPr>
            <a:normAutofit/>
          </a:bodyPr>
          <a:lstStyle/>
          <a:p>
            <a:r>
              <a:rPr lang="en-US" b="1" dirty="0" smtClean="0">
                <a:solidFill>
                  <a:schemeClr val="accent6">
                    <a:lumMod val="75000"/>
                  </a:schemeClr>
                </a:solidFill>
                <a:latin typeface="Open sans"/>
                <a:cs typeface="Lucida Grande"/>
              </a:rPr>
              <a:t>Measurement Units – </a:t>
            </a:r>
            <a:r>
              <a:rPr lang="en-US" b="1" dirty="0" err="1" smtClean="0">
                <a:solidFill>
                  <a:schemeClr val="accent6">
                    <a:lumMod val="75000"/>
                  </a:schemeClr>
                </a:solidFill>
                <a:latin typeface="Open sans"/>
                <a:cs typeface="Lucida Grande"/>
              </a:rPr>
              <a:t>dp</a:t>
            </a:r>
            <a:r>
              <a:rPr lang="en-US" b="1" dirty="0" smtClean="0">
                <a:solidFill>
                  <a:schemeClr val="accent6">
                    <a:lumMod val="75000"/>
                  </a:schemeClr>
                </a:solidFill>
                <a:latin typeface="Open sans"/>
                <a:cs typeface="Lucida Grande"/>
              </a:rPr>
              <a:t>/dip</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62</a:t>
            </a:fld>
            <a:endParaRPr lang="en-US"/>
          </a:p>
        </p:txBody>
      </p:sp>
      <p:sp>
        <p:nvSpPr>
          <p:cNvPr id="6" name="Content Placeholder 5"/>
          <p:cNvSpPr>
            <a:spLocks noGrp="1"/>
          </p:cNvSpPr>
          <p:nvPr>
            <p:ph idx="1"/>
          </p:nvPr>
        </p:nvSpPr>
        <p:spPr/>
        <p:txBody>
          <a:bodyPr>
            <a:normAutofit/>
          </a:bodyPr>
          <a:lstStyle/>
          <a:p>
            <a:r>
              <a:rPr lang="en-US" dirty="0" smtClean="0"/>
              <a:t>A layout that is “not” density independent</a:t>
            </a:r>
          </a:p>
        </p:txBody>
      </p:sp>
      <p:pic>
        <p:nvPicPr>
          <p:cNvPr id="8" name="Picture 7" descr="Screen Shot 2014-09-22 at 11.18.44 am.png"/>
          <p:cNvPicPr>
            <a:picLocks noChangeAspect="1"/>
          </p:cNvPicPr>
          <p:nvPr/>
        </p:nvPicPr>
        <p:blipFill>
          <a:blip r:embed="rId3"/>
          <a:stretch>
            <a:fillRect/>
          </a:stretch>
        </p:blipFill>
        <p:spPr bwMode="auto">
          <a:xfrm>
            <a:off x="304800" y="2514600"/>
            <a:ext cx="8552418" cy="2438400"/>
          </a:xfrm>
          <a:prstGeom prst="rect">
            <a:avLst/>
          </a:prstGeom>
          <a:noFill/>
          <a:ln>
            <a:noFill/>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Measurement Units – </a:t>
            </a:r>
            <a:r>
              <a:rPr lang="en-US" b="1" dirty="0" err="1" smtClean="0">
                <a:solidFill>
                  <a:schemeClr val="accent6">
                    <a:lumMod val="75000"/>
                  </a:schemeClr>
                </a:solidFill>
                <a:latin typeface="Open sans"/>
                <a:cs typeface="Lucida Grande"/>
              </a:rPr>
              <a:t>dp</a:t>
            </a:r>
            <a:r>
              <a:rPr lang="en-US" b="1" dirty="0" smtClean="0">
                <a:solidFill>
                  <a:schemeClr val="accent6">
                    <a:lumMod val="75000"/>
                  </a:schemeClr>
                </a:solidFill>
                <a:latin typeface="Open sans"/>
                <a:cs typeface="Lucida Grande"/>
              </a:rPr>
              <a:t>/dip</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63</a:t>
            </a:fld>
            <a:endParaRPr lang="en-US"/>
          </a:p>
        </p:txBody>
      </p:sp>
      <p:sp>
        <p:nvSpPr>
          <p:cNvPr id="6" name="Content Placeholder 5"/>
          <p:cNvSpPr>
            <a:spLocks noGrp="1"/>
          </p:cNvSpPr>
          <p:nvPr>
            <p:ph idx="1"/>
          </p:nvPr>
        </p:nvSpPr>
        <p:spPr/>
        <p:txBody>
          <a:bodyPr>
            <a:normAutofit/>
          </a:bodyPr>
          <a:lstStyle/>
          <a:p>
            <a:r>
              <a:rPr lang="en-US" dirty="0" smtClean="0"/>
              <a:t>A layout that is density independent</a:t>
            </a:r>
          </a:p>
        </p:txBody>
      </p:sp>
      <p:pic>
        <p:nvPicPr>
          <p:cNvPr id="9" name="Picture 8" descr="Screen Shot 2014-09-22 at 11.18.56 am.png"/>
          <p:cNvPicPr>
            <a:picLocks noChangeAspect="1"/>
          </p:cNvPicPr>
          <p:nvPr/>
        </p:nvPicPr>
        <p:blipFill>
          <a:blip r:embed="rId3"/>
          <a:stretch>
            <a:fillRect/>
          </a:stretch>
        </p:blipFill>
        <p:spPr bwMode="auto">
          <a:xfrm>
            <a:off x="381000" y="2506045"/>
            <a:ext cx="8382000" cy="2389812"/>
          </a:xfrm>
          <a:prstGeom prst="rect">
            <a:avLst/>
          </a:prstGeom>
          <a:noFill/>
          <a:ln>
            <a:noFill/>
          </a:ln>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Measurement Units – sp</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64</a:t>
            </a:fld>
            <a:endParaRPr lang="en-US"/>
          </a:p>
        </p:txBody>
      </p:sp>
      <p:sp>
        <p:nvSpPr>
          <p:cNvPr id="6" name="Content Placeholder 5"/>
          <p:cNvSpPr>
            <a:spLocks noGrp="1"/>
          </p:cNvSpPr>
          <p:nvPr>
            <p:ph idx="1"/>
          </p:nvPr>
        </p:nvSpPr>
        <p:spPr/>
        <p:txBody>
          <a:bodyPr>
            <a:normAutofit/>
          </a:bodyPr>
          <a:lstStyle/>
          <a:p>
            <a:pPr algn="just"/>
            <a:r>
              <a:rPr lang="en-US" b="1" dirty="0" smtClean="0"/>
              <a:t>Scale-independent Pixels </a:t>
            </a:r>
            <a:r>
              <a:rPr lang="en-US" dirty="0" smtClean="0"/>
              <a:t>- This is like the </a:t>
            </a:r>
            <a:r>
              <a:rPr lang="en-US" dirty="0" err="1" smtClean="0"/>
              <a:t>dp</a:t>
            </a:r>
            <a:r>
              <a:rPr lang="en-US" dirty="0" smtClean="0"/>
              <a:t> unit, but it is also scaled by the user's font size preference. It is recommend you use this unit when specifying font sizes, so they will be adjusted for both the screen density and the user's preference.</a:t>
            </a:r>
          </a:p>
          <a:p>
            <a:pPr algn="just"/>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Measurement Units – </a:t>
            </a:r>
            <a:r>
              <a:rPr lang="en-US" b="1" dirty="0" err="1" smtClean="0">
                <a:solidFill>
                  <a:schemeClr val="accent6">
                    <a:lumMod val="75000"/>
                  </a:schemeClr>
                </a:solidFill>
                <a:latin typeface="Open sans"/>
                <a:cs typeface="Lucida Grande"/>
              </a:rPr>
              <a:t>px</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65</a:t>
            </a:fld>
            <a:endParaRPr lang="en-US"/>
          </a:p>
        </p:txBody>
      </p:sp>
      <p:sp>
        <p:nvSpPr>
          <p:cNvPr id="6" name="Content Placeholder 5"/>
          <p:cNvSpPr>
            <a:spLocks noGrp="1"/>
          </p:cNvSpPr>
          <p:nvPr>
            <p:ph idx="1"/>
          </p:nvPr>
        </p:nvSpPr>
        <p:spPr/>
        <p:txBody>
          <a:bodyPr>
            <a:normAutofit/>
          </a:bodyPr>
          <a:lstStyle/>
          <a:p>
            <a:pPr algn="just"/>
            <a:r>
              <a:rPr lang="en-US" b="1" dirty="0" smtClean="0"/>
              <a:t>Pixel </a:t>
            </a:r>
            <a:r>
              <a:rPr lang="en-US" dirty="0" smtClean="0"/>
              <a:t>- Corresponds to actual pixels on the screen. This unit of measure is not recommended because the actual representation varies across devices; each devices may have a different number of pixels per inch and may have more or fewer total pixels available on the screen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Layouts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66</a:t>
            </a:fld>
            <a:endParaRPr lang="en-US"/>
          </a:p>
        </p:txBody>
      </p:sp>
      <p:sp>
        <p:nvSpPr>
          <p:cNvPr id="6" name="Content Placeholder 5"/>
          <p:cNvSpPr>
            <a:spLocks noGrp="1"/>
          </p:cNvSpPr>
          <p:nvPr>
            <p:ph idx="1"/>
          </p:nvPr>
        </p:nvSpPr>
        <p:spPr/>
        <p:txBody>
          <a:bodyPr>
            <a:normAutofit fontScale="85000" lnSpcReduction="20000"/>
          </a:bodyPr>
          <a:lstStyle/>
          <a:p>
            <a:pPr algn="just"/>
            <a:r>
              <a:rPr lang="en-US" dirty="0" smtClean="0"/>
              <a:t>A layout defines the visual structure for a user interface, such as the UI for an activity/fragment. You can declare a layout in two ways:</a:t>
            </a:r>
          </a:p>
          <a:p>
            <a:pPr algn="just">
              <a:buNone/>
            </a:pPr>
            <a:endParaRPr lang="en-US" dirty="0" smtClean="0"/>
          </a:p>
          <a:p>
            <a:pPr>
              <a:buNone/>
            </a:pPr>
            <a:r>
              <a:rPr lang="en-US" b="1" dirty="0" smtClean="0"/>
              <a:t>Declare UI elements in XML -</a:t>
            </a:r>
            <a:r>
              <a:rPr lang="en-US" dirty="0" smtClean="0"/>
              <a:t> Android provides a straight forward XML vocabulary that corresponds to the View classes and subclasses, such as those for widgets and layouts.</a:t>
            </a:r>
          </a:p>
          <a:p>
            <a:pPr>
              <a:buNone/>
            </a:pPr>
            <a:endParaRPr lang="en-US" dirty="0" smtClean="0"/>
          </a:p>
          <a:p>
            <a:pPr>
              <a:buNone/>
            </a:pPr>
            <a:r>
              <a:rPr lang="en-US" b="1" dirty="0" smtClean="0"/>
              <a:t>Instantiate layout elements at runtime - </a:t>
            </a:r>
            <a:r>
              <a:rPr lang="en-US" dirty="0" smtClean="0"/>
              <a:t>Your application can create View and </a:t>
            </a:r>
            <a:r>
              <a:rPr lang="en-US" dirty="0" err="1" smtClean="0"/>
              <a:t>ViewGroup</a:t>
            </a:r>
            <a:r>
              <a:rPr lang="en-US" dirty="0" smtClean="0"/>
              <a:t> objects (and manipulate their properties) programmatically.</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Layouts – Common types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67</a:t>
            </a:fld>
            <a:endParaRPr lang="en-US"/>
          </a:p>
        </p:txBody>
      </p:sp>
      <p:sp>
        <p:nvSpPr>
          <p:cNvPr id="6" name="Content Placeholder 5"/>
          <p:cNvSpPr>
            <a:spLocks noGrp="1"/>
          </p:cNvSpPr>
          <p:nvPr>
            <p:ph idx="1"/>
          </p:nvPr>
        </p:nvSpPr>
        <p:spPr>
          <a:xfrm>
            <a:off x="457200" y="1600200"/>
            <a:ext cx="5334000" cy="4525963"/>
          </a:xfrm>
        </p:spPr>
        <p:txBody>
          <a:bodyPr>
            <a:normAutofit fontScale="77500" lnSpcReduction="20000"/>
          </a:bodyPr>
          <a:lstStyle/>
          <a:p>
            <a:pPr algn="just"/>
            <a:r>
              <a:rPr lang="en-US" b="1" dirty="0" err="1" smtClean="0"/>
              <a:t>LinearLayout</a:t>
            </a:r>
            <a:r>
              <a:rPr lang="en-US" dirty="0" smtClean="0"/>
              <a:t>- A layout that organizes its children into a single horizontal or vertical row. It creates a scrollbar if the length of the window exceeds the length of the screen</a:t>
            </a:r>
          </a:p>
          <a:p>
            <a:pPr algn="just"/>
            <a:endParaRPr lang="en-US" dirty="0" smtClean="0"/>
          </a:p>
          <a:p>
            <a:pPr algn="just"/>
            <a:r>
              <a:rPr lang="en-US" b="1" dirty="0" err="1" smtClean="0"/>
              <a:t>RelativeLayout</a:t>
            </a:r>
            <a:r>
              <a:rPr lang="en-US" dirty="0" smtClean="0"/>
              <a:t>- Enables you to specify the location of child objects relative to each other (child A to the left of child B) or to the parent (aligned to the top of the parent)</a:t>
            </a:r>
          </a:p>
          <a:p>
            <a:pPr algn="just"/>
            <a:endParaRPr lang="en-US" b="1" dirty="0" smtClean="0"/>
          </a:p>
          <a:p>
            <a:pPr algn="just"/>
            <a:r>
              <a:rPr lang="en-US" b="1" dirty="0" err="1" smtClean="0"/>
              <a:t>WebView</a:t>
            </a:r>
            <a:r>
              <a:rPr lang="en-US" dirty="0" smtClean="0"/>
              <a:t>– Displays web pages</a:t>
            </a:r>
          </a:p>
          <a:p>
            <a:pPr algn="just"/>
            <a:endParaRPr lang="en-US" dirty="0" smtClean="0"/>
          </a:p>
          <a:p>
            <a:pPr algn="just"/>
            <a:endParaRPr lang="en-US" dirty="0" smtClean="0"/>
          </a:p>
          <a:p>
            <a:pPr algn="just"/>
            <a:endParaRPr lang="en-US" dirty="0" smtClean="0"/>
          </a:p>
          <a:p>
            <a:pPr algn="just"/>
            <a:endParaRPr lang="en-US" dirty="0" smtClean="0"/>
          </a:p>
        </p:txBody>
      </p:sp>
      <p:pic>
        <p:nvPicPr>
          <p:cNvPr id="118786" name="Picture 2"/>
          <p:cNvPicPr>
            <a:picLocks noChangeAspect="1" noChangeArrowheads="1"/>
          </p:cNvPicPr>
          <p:nvPr/>
        </p:nvPicPr>
        <p:blipFill>
          <a:blip r:embed="rId3"/>
          <a:stretch>
            <a:fillRect/>
          </a:stretch>
        </p:blipFill>
        <p:spPr bwMode="auto">
          <a:xfrm>
            <a:off x="6553200" y="1371600"/>
            <a:ext cx="1930400" cy="1428496"/>
          </a:xfrm>
          <a:prstGeom prst="rect">
            <a:avLst/>
          </a:prstGeom>
          <a:noFill/>
          <a:ln>
            <a:noFill/>
          </a:ln>
        </p:spPr>
      </p:pic>
      <p:pic>
        <p:nvPicPr>
          <p:cNvPr id="118787" name="Picture 3"/>
          <p:cNvPicPr>
            <a:picLocks noChangeAspect="1" noChangeArrowheads="1"/>
          </p:cNvPicPr>
          <p:nvPr/>
        </p:nvPicPr>
        <p:blipFill>
          <a:blip r:embed="rId4"/>
          <a:stretch>
            <a:fillRect/>
          </a:stretch>
        </p:blipFill>
        <p:spPr bwMode="auto">
          <a:xfrm>
            <a:off x="6555259" y="3124200"/>
            <a:ext cx="1930400" cy="1428496"/>
          </a:xfrm>
          <a:prstGeom prst="rect">
            <a:avLst/>
          </a:prstGeom>
          <a:noFill/>
          <a:ln>
            <a:noFill/>
          </a:ln>
        </p:spPr>
      </p:pic>
      <p:pic>
        <p:nvPicPr>
          <p:cNvPr id="118788" name="Picture 4"/>
          <p:cNvPicPr>
            <a:picLocks noChangeAspect="1" noChangeArrowheads="1"/>
          </p:cNvPicPr>
          <p:nvPr/>
        </p:nvPicPr>
        <p:blipFill>
          <a:blip r:embed="rId5"/>
          <a:stretch>
            <a:fillRect/>
          </a:stretch>
        </p:blipFill>
        <p:spPr bwMode="auto">
          <a:xfrm>
            <a:off x="6555259" y="4886325"/>
            <a:ext cx="1930400" cy="1428496"/>
          </a:xfrm>
          <a:prstGeom prst="rect">
            <a:avLst/>
          </a:prstGeom>
          <a:noFill/>
          <a:ln>
            <a:noFill/>
          </a:ln>
        </p:spPr>
      </p:pic>
      <p:pic>
        <p:nvPicPr>
          <p:cNvPr id="8" name="Picture 2" descr="C:\Users\beenish\AppData\Roaming\Skype\beenish.barlas.tp\media_messaging\media_cache\^4FFD90C0CC6B5FAE8D3C8226EF14C77CE0A69762724C2E28EA^pimgpsh_fullsize_distr.jpg"/>
          <p:cNvPicPr>
            <a:picLocks noChangeAspect="1" noChangeArrowheads="1"/>
          </p:cNvPicPr>
          <p:nvPr/>
        </p:nvPicPr>
        <p:blipFill>
          <a:blip r:embed="rId6"/>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868362"/>
          </a:xfrm>
        </p:spPr>
        <p:txBody>
          <a:bodyPr>
            <a:normAutofit/>
          </a:bodyPr>
          <a:lstStyle/>
          <a:p>
            <a:r>
              <a:rPr lang="en-US" b="1" dirty="0" smtClean="0">
                <a:solidFill>
                  <a:schemeClr val="accent6">
                    <a:lumMod val="75000"/>
                  </a:schemeClr>
                </a:solidFill>
                <a:latin typeface="Open sans"/>
                <a:cs typeface="Lucida Grande"/>
              </a:rPr>
              <a:t>Layouts – Common types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68</a:t>
            </a:fld>
            <a:endParaRPr lang="en-US"/>
          </a:p>
        </p:txBody>
      </p:sp>
      <p:sp>
        <p:nvSpPr>
          <p:cNvPr id="6" name="Content Placeholder 5"/>
          <p:cNvSpPr>
            <a:spLocks noGrp="1"/>
          </p:cNvSpPr>
          <p:nvPr>
            <p:ph idx="1"/>
          </p:nvPr>
        </p:nvSpPr>
        <p:spPr>
          <a:xfrm>
            <a:off x="457200" y="1600200"/>
            <a:ext cx="5334000" cy="4525963"/>
          </a:xfrm>
        </p:spPr>
        <p:txBody>
          <a:bodyPr>
            <a:normAutofit/>
          </a:bodyPr>
          <a:lstStyle/>
          <a:p>
            <a:pPr algn="just"/>
            <a:r>
              <a:rPr lang="en-US" b="1" dirty="0" err="1" smtClean="0"/>
              <a:t>ListView</a:t>
            </a:r>
            <a:r>
              <a:rPr lang="en-US" dirty="0" smtClean="0"/>
              <a:t>– Displays a scrolling single column list</a:t>
            </a:r>
          </a:p>
          <a:p>
            <a:pPr algn="just"/>
            <a:endParaRPr lang="en-US" dirty="0" smtClean="0"/>
          </a:p>
          <a:p>
            <a:pPr algn="just"/>
            <a:endParaRPr lang="en-US" b="1" dirty="0" smtClean="0"/>
          </a:p>
          <a:p>
            <a:pPr algn="just"/>
            <a:r>
              <a:rPr lang="en-US" b="1" dirty="0" err="1" smtClean="0"/>
              <a:t>GridView</a:t>
            </a:r>
            <a:r>
              <a:rPr lang="en-US" dirty="0" smtClean="0"/>
              <a:t>– Displays a scrolling grid of columns and rows</a:t>
            </a:r>
          </a:p>
        </p:txBody>
      </p:sp>
      <p:pic>
        <p:nvPicPr>
          <p:cNvPr id="120834" name="Picture 2"/>
          <p:cNvPicPr>
            <a:picLocks noChangeAspect="1" noChangeArrowheads="1"/>
          </p:cNvPicPr>
          <p:nvPr/>
        </p:nvPicPr>
        <p:blipFill>
          <a:blip r:embed="rId3"/>
          <a:srcRect/>
          <a:stretch>
            <a:fillRect/>
          </a:stretch>
        </p:blipFill>
        <p:spPr bwMode="auto">
          <a:xfrm>
            <a:off x="5943600" y="1524000"/>
            <a:ext cx="2540000" cy="1879600"/>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4"/>
          <a:srcRect/>
          <a:stretch>
            <a:fillRect/>
          </a:stretch>
        </p:blipFill>
        <p:spPr bwMode="auto">
          <a:xfrm>
            <a:off x="5943600" y="3810000"/>
            <a:ext cx="2540000" cy="1879600"/>
          </a:xfrm>
          <a:prstGeom prst="rect">
            <a:avLst/>
          </a:prstGeom>
          <a:noFill/>
          <a:ln w="9525">
            <a:noFill/>
            <a:miter lim="800000"/>
            <a:headEnd/>
            <a:tailEnd/>
          </a:ln>
          <a:effectLst/>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Drawables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69</a:t>
            </a:fld>
            <a:endParaRPr lang="en-US"/>
          </a:p>
        </p:txBody>
      </p:sp>
      <p:sp>
        <p:nvSpPr>
          <p:cNvPr id="6" name="Content Placeholder 5"/>
          <p:cNvSpPr>
            <a:spLocks noGrp="1"/>
          </p:cNvSpPr>
          <p:nvPr>
            <p:ph idx="1"/>
          </p:nvPr>
        </p:nvSpPr>
        <p:spPr>
          <a:xfrm>
            <a:off x="457200" y="1600200"/>
            <a:ext cx="8229600" cy="4525963"/>
          </a:xfrm>
        </p:spPr>
        <p:txBody>
          <a:bodyPr>
            <a:normAutofit fontScale="85000" lnSpcReduction="20000"/>
          </a:bodyPr>
          <a:lstStyle/>
          <a:p>
            <a:pPr algn="just"/>
            <a:r>
              <a:rPr lang="en-US" dirty="0" smtClean="0"/>
              <a:t>A </a:t>
            </a:r>
            <a:r>
              <a:rPr lang="en-US" dirty="0" err="1" smtClean="0"/>
              <a:t>drawable</a:t>
            </a:r>
            <a:r>
              <a:rPr lang="en-US" dirty="0" smtClean="0"/>
              <a:t> resource is a general concept for a graphic that can be drawn to the screen</a:t>
            </a:r>
          </a:p>
          <a:p>
            <a:pPr algn="just"/>
            <a:endParaRPr lang="en-US" dirty="0" smtClean="0"/>
          </a:p>
          <a:p>
            <a:pPr algn="just"/>
            <a:r>
              <a:rPr lang="en-US" dirty="0" err="1" smtClean="0"/>
              <a:t>Drawables</a:t>
            </a:r>
            <a:r>
              <a:rPr lang="en-US" dirty="0" smtClean="0"/>
              <a:t> are placed under res/</a:t>
            </a:r>
            <a:r>
              <a:rPr lang="en-US" dirty="0" err="1" smtClean="0"/>
              <a:t>drawable</a:t>
            </a:r>
            <a:r>
              <a:rPr lang="en-US" dirty="0" smtClean="0"/>
              <a:t> folder</a:t>
            </a:r>
          </a:p>
          <a:p>
            <a:pPr algn="just"/>
            <a:endParaRPr lang="en-US" dirty="0" smtClean="0"/>
          </a:p>
          <a:p>
            <a:pPr algn="just"/>
            <a:r>
              <a:rPr lang="en-US" dirty="0" smtClean="0"/>
              <a:t>You can retrieve with APIs such as </a:t>
            </a:r>
            <a:r>
              <a:rPr lang="en-US" dirty="0" err="1" smtClean="0"/>
              <a:t>getDrawable</a:t>
            </a:r>
            <a:r>
              <a:rPr lang="en-US" dirty="0" smtClean="0"/>
              <a:t>(</a:t>
            </a:r>
            <a:r>
              <a:rPr lang="en-US" dirty="0" err="1" smtClean="0"/>
              <a:t>int</a:t>
            </a:r>
            <a:r>
              <a:rPr lang="en-US" dirty="0" smtClean="0"/>
              <a:t>) or apply to another XML resource with attributes such as </a:t>
            </a:r>
            <a:r>
              <a:rPr lang="en-US" dirty="0" err="1" smtClean="0"/>
              <a:t>android:drawable</a:t>
            </a:r>
            <a:r>
              <a:rPr lang="en-US" dirty="0" smtClean="0"/>
              <a:t>, </a:t>
            </a:r>
            <a:r>
              <a:rPr lang="en-US" dirty="0" err="1" smtClean="0"/>
              <a:t>android:src</a:t>
            </a:r>
            <a:r>
              <a:rPr lang="en-US" dirty="0" smtClean="0"/>
              <a:t> and </a:t>
            </a:r>
            <a:r>
              <a:rPr lang="en-US" dirty="0" err="1" smtClean="0"/>
              <a:t>android:icon</a:t>
            </a:r>
            <a:endParaRPr lang="en-US" dirty="0" smtClean="0"/>
          </a:p>
          <a:p>
            <a:pPr algn="just"/>
            <a:endParaRPr lang="en-US" dirty="0" smtClean="0"/>
          </a:p>
          <a:p>
            <a:pPr algn="just"/>
            <a:r>
              <a:rPr lang="en-US" dirty="0" smtClean="0"/>
              <a:t>Most common types of </a:t>
            </a:r>
            <a:r>
              <a:rPr lang="en-US" dirty="0" err="1" smtClean="0"/>
              <a:t>drawables</a:t>
            </a:r>
            <a:r>
              <a:rPr lang="en-US" dirty="0" smtClean="0"/>
              <a:t> are Bitmap </a:t>
            </a:r>
            <a:r>
              <a:rPr lang="en-US" dirty="0" err="1" smtClean="0"/>
              <a:t>drawable</a:t>
            </a:r>
            <a:r>
              <a:rPr lang="en-US" dirty="0" smtClean="0"/>
              <a:t>, Shape </a:t>
            </a:r>
            <a:r>
              <a:rPr lang="en-US" dirty="0" err="1" smtClean="0"/>
              <a:t>drawable</a:t>
            </a:r>
            <a:r>
              <a:rPr lang="en-US" dirty="0" smtClean="0"/>
              <a:t>, State list </a:t>
            </a:r>
            <a:r>
              <a:rPr lang="en-US" dirty="0" err="1" smtClean="0"/>
              <a:t>drawable</a:t>
            </a:r>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Version Trends</a:t>
            </a:r>
            <a:endParaRPr lang="en-US" b="1" dirty="0">
              <a:solidFill>
                <a:schemeClr val="accent6">
                  <a:lumMod val="75000"/>
                </a:schemeClr>
              </a:solidFill>
              <a:latin typeface="Open sans"/>
              <a:cs typeface="Lucida Grande"/>
            </a:endParaRPr>
          </a:p>
        </p:txBody>
      </p:sp>
      <p:pic>
        <p:nvPicPr>
          <p:cNvPr id="5" name="Content Placeholder 4" descr="version-distribution.png"/>
          <p:cNvPicPr>
            <a:picLocks noGrp="1" noChangeAspect="1"/>
          </p:cNvPicPr>
          <p:nvPr>
            <p:ph idx="1"/>
          </p:nvPr>
        </p:nvPicPr>
        <p:blipFill>
          <a:blip r:embed="rId2"/>
          <a:stretch>
            <a:fillRect/>
          </a:stretch>
        </p:blipFill>
        <p:spPr>
          <a:xfrm>
            <a:off x="381000" y="1447800"/>
            <a:ext cx="8422481" cy="4114800"/>
          </a:xfrm>
          <a:prstGeom prst="rect">
            <a:avLst/>
          </a:prstGeom>
          <a:noFill/>
          <a:ln>
            <a:noFill/>
          </a:ln>
        </p:spPr>
      </p:pic>
      <p:sp>
        <p:nvSpPr>
          <p:cNvPr id="8" name="Slide Number Placeholder 7"/>
          <p:cNvSpPr>
            <a:spLocks noGrp="1"/>
          </p:cNvSpPr>
          <p:nvPr>
            <p:ph type="sldNum" sz="quarter" idx="12"/>
          </p:nvPr>
        </p:nvSpPr>
        <p:spPr/>
        <p:txBody>
          <a:bodyPr/>
          <a:lstStyle/>
          <a:p>
            <a:fld id="{56971E63-85AE-DE47-A25D-3C919007B2D3}" type="slidenum">
              <a:rPr lang="en-US" smtClean="0"/>
              <a:pPr/>
              <a:t>7</a:t>
            </a:fld>
            <a:endParaRPr lang="en-US"/>
          </a:p>
        </p:txBody>
      </p:sp>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Strings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70</a:t>
            </a:fld>
            <a:endParaRPr lang="en-US"/>
          </a:p>
        </p:txBody>
      </p:sp>
      <p:sp>
        <p:nvSpPr>
          <p:cNvPr id="6" name="Content Placeholder 5"/>
          <p:cNvSpPr>
            <a:spLocks noGrp="1"/>
          </p:cNvSpPr>
          <p:nvPr>
            <p:ph idx="1"/>
          </p:nvPr>
        </p:nvSpPr>
        <p:spPr/>
        <p:txBody>
          <a:bodyPr>
            <a:normAutofit fontScale="85000" lnSpcReduction="10000"/>
          </a:bodyPr>
          <a:lstStyle/>
          <a:p>
            <a:pPr algn="just"/>
            <a:r>
              <a:rPr lang="en-US" dirty="0" smtClean="0"/>
              <a:t>String resources are used to store string messages/title, virtually any text that is used by the application</a:t>
            </a:r>
          </a:p>
          <a:p>
            <a:pPr algn="just"/>
            <a:endParaRPr lang="en-US" dirty="0" smtClean="0"/>
          </a:p>
          <a:p>
            <a:pPr algn="just"/>
            <a:r>
              <a:rPr lang="en-US" dirty="0" smtClean="0"/>
              <a:t>Usage of string resources is vital if the application needs to support multiple languages</a:t>
            </a:r>
          </a:p>
          <a:p>
            <a:pPr algn="just"/>
            <a:endParaRPr lang="en-US" dirty="0" smtClean="0"/>
          </a:p>
          <a:p>
            <a:pPr algn="just"/>
            <a:r>
              <a:rPr lang="en-US" dirty="0" smtClean="0"/>
              <a:t>You can define localized strings files e.g.:</a:t>
            </a:r>
          </a:p>
          <a:p>
            <a:pPr algn="just">
              <a:buNone/>
            </a:pPr>
            <a:r>
              <a:rPr lang="en-US" dirty="0" smtClean="0"/>
              <a:t>	res/values/</a:t>
            </a:r>
            <a:r>
              <a:rPr lang="en-US" dirty="0" err="1" smtClean="0"/>
              <a:t>strings.xml</a:t>
            </a:r>
            <a:r>
              <a:rPr lang="en-US" dirty="0" smtClean="0"/>
              <a:t> (for </a:t>
            </a:r>
            <a:r>
              <a:rPr lang="en-US" dirty="0" err="1" smtClean="0"/>
              <a:t>english</a:t>
            </a:r>
            <a:r>
              <a:rPr lang="en-US" dirty="0" smtClean="0"/>
              <a:t> strings)</a:t>
            </a:r>
            <a:br>
              <a:rPr lang="en-US" dirty="0" smtClean="0"/>
            </a:br>
            <a:r>
              <a:rPr lang="en-US" dirty="0" smtClean="0"/>
              <a:t>res/values-</a:t>
            </a:r>
            <a:r>
              <a:rPr lang="en-US" dirty="0" err="1" smtClean="0"/>
              <a:t>ar/strings.xml</a:t>
            </a:r>
            <a:r>
              <a:rPr lang="en-US" dirty="0" smtClean="0"/>
              <a:t> (for </a:t>
            </a:r>
            <a:r>
              <a:rPr lang="en-US" dirty="0" err="1" smtClean="0"/>
              <a:t>arabic</a:t>
            </a:r>
            <a:r>
              <a:rPr lang="en-US" dirty="0" smtClean="0"/>
              <a:t> strings)</a:t>
            </a:r>
            <a:br>
              <a:rPr lang="en-US" dirty="0" smtClean="0"/>
            </a:br>
            <a:r>
              <a:rPr lang="en-US" dirty="0" smtClean="0"/>
              <a:t>and so 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Colors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71</a:t>
            </a:fld>
            <a:endParaRPr lang="en-US"/>
          </a:p>
        </p:txBody>
      </p:sp>
      <p:sp>
        <p:nvSpPr>
          <p:cNvPr id="6" name="Content Placeholder 5"/>
          <p:cNvSpPr>
            <a:spLocks noGrp="1"/>
          </p:cNvSpPr>
          <p:nvPr>
            <p:ph idx="1"/>
          </p:nvPr>
        </p:nvSpPr>
        <p:spPr/>
        <p:txBody>
          <a:bodyPr>
            <a:normAutofit/>
          </a:bodyPr>
          <a:lstStyle/>
          <a:p>
            <a:pPr algn="just"/>
            <a:r>
              <a:rPr lang="en-US" dirty="0" smtClean="0"/>
              <a:t>Application can define color values, by default in res/values/colors.xml</a:t>
            </a:r>
          </a:p>
          <a:p>
            <a:pPr algn="just"/>
            <a:endParaRPr lang="en-US" dirty="0" err="1" smtClean="0"/>
          </a:p>
          <a:p>
            <a:pPr algn="just"/>
            <a:r>
              <a:rPr lang="en-US" dirty="0" smtClean="0"/>
              <a:t>For example, the application may use a specific font color for section headers. Its best to define that color value in </a:t>
            </a:r>
            <a:r>
              <a:rPr lang="en-US" dirty="0" err="1" smtClean="0"/>
              <a:t>colors.xml</a:t>
            </a:r>
            <a:r>
              <a:rPr lang="en-US" dirty="0" smtClean="0"/>
              <a:t> to make future changes easier</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Styles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72</a:t>
            </a:fld>
            <a:endParaRPr lang="en-US"/>
          </a:p>
        </p:txBody>
      </p:sp>
      <p:sp>
        <p:nvSpPr>
          <p:cNvPr id="6" name="Content Placeholder 5"/>
          <p:cNvSpPr>
            <a:spLocks noGrp="1"/>
          </p:cNvSpPr>
          <p:nvPr>
            <p:ph idx="1"/>
          </p:nvPr>
        </p:nvSpPr>
        <p:spPr/>
        <p:txBody>
          <a:bodyPr>
            <a:normAutofit lnSpcReduction="10000"/>
          </a:bodyPr>
          <a:lstStyle/>
          <a:p>
            <a:pPr algn="just"/>
            <a:r>
              <a:rPr lang="en-US" dirty="0" smtClean="0"/>
              <a:t>CSS like blocks to specify styling of a UI element, defined in res/values/styles.xml by default</a:t>
            </a:r>
          </a:p>
          <a:p>
            <a:pPr algn="just"/>
            <a:endParaRPr lang="en-US" dirty="0" smtClean="0"/>
          </a:p>
          <a:p>
            <a:pPr algn="just"/>
            <a:r>
              <a:rPr lang="en-US" dirty="0" smtClean="0"/>
              <a:t>For example, your application may have a consistent font style and formatting for section headers. You will not want to replicate same code on all layouts. Instead styles should be used to optimize future changes</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Resources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73</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1175"/>
            <a:ext cx="7772400" cy="1089025"/>
          </a:xfrm>
        </p:spPr>
        <p:txBody>
          <a:bodyPr>
            <a:normAutofit/>
          </a:bodyPr>
          <a:lstStyle/>
          <a:p>
            <a:r>
              <a:rPr lang="en-US" b="1" dirty="0" smtClean="0">
                <a:solidFill>
                  <a:schemeClr val="accent6">
                    <a:lumMod val="75000"/>
                  </a:schemeClr>
                </a:solidFill>
                <a:latin typeface="Open sans"/>
                <a:cs typeface="Lucida Grande"/>
              </a:rPr>
              <a:t>Designing UI/UX</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1676400"/>
          </a:xfrm>
        </p:spPr>
        <p:txBody>
          <a:bodyPr>
            <a:noAutofit/>
          </a:bodyPr>
          <a:lstStyle/>
          <a:p>
            <a:pPr algn="l">
              <a:buFont typeface="Arial"/>
              <a:buChar char="•"/>
            </a:pPr>
            <a:r>
              <a:rPr lang="en-US" sz="2800" b="1" dirty="0" smtClean="0">
                <a:solidFill>
                  <a:schemeClr val="bg1">
                    <a:lumMod val="50000"/>
                  </a:schemeClr>
                </a:solidFill>
                <a:cs typeface="Lucida Grande"/>
              </a:rPr>
              <a:t> Layout types</a:t>
            </a:r>
          </a:p>
          <a:p>
            <a:pPr algn="l">
              <a:buFont typeface="Arial"/>
              <a:buChar char="•"/>
            </a:pPr>
            <a:r>
              <a:rPr lang="en-US" sz="2800" b="1" dirty="0" smtClean="0">
                <a:solidFill>
                  <a:schemeClr val="bg1">
                    <a:lumMod val="50000"/>
                  </a:schemeClr>
                </a:solidFill>
                <a:cs typeface="Lucida Grande"/>
              </a:rPr>
              <a:t> Built in views/controls</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1175"/>
            <a:ext cx="7772400" cy="1089025"/>
          </a:xfrm>
        </p:spPr>
        <p:txBody>
          <a:bodyPr>
            <a:normAutofit/>
          </a:bodyPr>
          <a:lstStyle/>
          <a:p>
            <a:r>
              <a:rPr lang="en-US" b="1" dirty="0" smtClean="0">
                <a:solidFill>
                  <a:schemeClr val="accent6">
                    <a:lumMod val="75000"/>
                  </a:schemeClr>
                </a:solidFill>
                <a:latin typeface="Open sans"/>
                <a:cs typeface="Lucida Grande"/>
              </a:rPr>
              <a:t>Notifying Users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1676400"/>
          </a:xfrm>
        </p:spPr>
        <p:txBody>
          <a:bodyPr>
            <a:noAutofit/>
          </a:bodyPr>
          <a:lstStyle/>
          <a:p>
            <a:pPr algn="l">
              <a:buFont typeface="Arial"/>
              <a:buChar char="•"/>
            </a:pPr>
            <a:r>
              <a:rPr lang="en-US" sz="2800" b="1" dirty="0" smtClean="0">
                <a:solidFill>
                  <a:schemeClr val="bg1">
                    <a:lumMod val="50000"/>
                  </a:schemeClr>
                </a:solidFill>
                <a:cs typeface="Lucida Grande"/>
              </a:rPr>
              <a:t> Toast messages</a:t>
            </a:r>
          </a:p>
          <a:p>
            <a:pPr algn="l">
              <a:buFont typeface="Arial"/>
              <a:buChar char="•"/>
            </a:pPr>
            <a:r>
              <a:rPr lang="en-US" sz="2800" b="1" dirty="0" smtClean="0">
                <a:solidFill>
                  <a:schemeClr val="bg1">
                    <a:lumMod val="50000"/>
                  </a:schemeClr>
                </a:solidFill>
                <a:cs typeface="Lucida Grande"/>
              </a:rPr>
              <a:t> Alert/Progress dialogs</a:t>
            </a:r>
          </a:p>
          <a:p>
            <a:pPr algn="l">
              <a:buFont typeface="Arial"/>
              <a:buChar char="•"/>
            </a:pPr>
            <a:r>
              <a:rPr lang="en-US" sz="2800" b="1" dirty="0" smtClean="0">
                <a:solidFill>
                  <a:schemeClr val="bg1">
                    <a:lumMod val="50000"/>
                  </a:schemeClr>
                </a:solidFill>
                <a:cs typeface="Lucida Grande"/>
              </a:rPr>
              <a:t> Status bar notifications</a:t>
            </a: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Toast messages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76</a:t>
            </a:fld>
            <a:endParaRPr lang="en-US"/>
          </a:p>
        </p:txBody>
      </p:sp>
      <p:sp>
        <p:nvSpPr>
          <p:cNvPr id="6" name="Content Placeholder 5"/>
          <p:cNvSpPr>
            <a:spLocks noGrp="1"/>
          </p:cNvSpPr>
          <p:nvPr>
            <p:ph idx="1"/>
          </p:nvPr>
        </p:nvSpPr>
        <p:spPr>
          <a:xfrm>
            <a:off x="457200" y="1600200"/>
            <a:ext cx="8001000" cy="4419599"/>
          </a:xfrm>
        </p:spPr>
        <p:txBody>
          <a:bodyPr>
            <a:normAutofit fontScale="92500" lnSpcReduction="20000"/>
          </a:bodyPr>
          <a:lstStyle/>
          <a:p>
            <a:pPr algn="just"/>
            <a:r>
              <a:rPr lang="en-US" dirty="0" smtClean="0"/>
              <a:t>A toast provides simple feedback about an operation in a small popup. It only fills the amount of space required for the message and the current activity remains visible and interactive.</a:t>
            </a:r>
          </a:p>
          <a:p>
            <a:pPr algn="just"/>
            <a:endParaRPr lang="en-US" dirty="0" smtClean="0"/>
          </a:p>
          <a:p>
            <a:pPr algn="just"/>
            <a:r>
              <a:rPr lang="en-US" dirty="0" smtClean="0"/>
              <a:t>For example, navigating away from an email before you send it triggers a "Draft saved" toast to let you know that you can continue editing later. Toasts automatically disappear after a timeout.</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Toast messages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77</a:t>
            </a:fld>
            <a:endParaRPr lang="en-US"/>
          </a:p>
        </p:txBody>
      </p:sp>
      <p:pic>
        <p:nvPicPr>
          <p:cNvPr id="8" name="Content Placeholder 7" descr="Screen Shot 2015-05-02 at 11.40.31 AM.png"/>
          <p:cNvPicPr>
            <a:picLocks noGrp="1" noChangeAspect="1"/>
          </p:cNvPicPr>
          <p:nvPr>
            <p:ph idx="1"/>
          </p:nvPr>
        </p:nvPicPr>
        <p:blipFill>
          <a:blip r:embed="rId3"/>
          <a:stretch>
            <a:fillRect/>
          </a:stretch>
        </p:blipFill>
        <p:spPr>
          <a:xfrm>
            <a:off x="2971800" y="4419600"/>
            <a:ext cx="5600700" cy="1562100"/>
          </a:xfrm>
        </p:spPr>
      </p:pic>
      <p:pic>
        <p:nvPicPr>
          <p:cNvPr id="9" name="Picture 2"/>
          <p:cNvPicPr>
            <a:picLocks noChangeAspect="1" noChangeArrowheads="1"/>
          </p:cNvPicPr>
          <p:nvPr/>
        </p:nvPicPr>
        <p:blipFill>
          <a:blip r:embed="rId4"/>
          <a:srcRect/>
          <a:stretch>
            <a:fillRect/>
          </a:stretch>
        </p:blipFill>
        <p:spPr bwMode="auto">
          <a:xfrm>
            <a:off x="533400" y="1371600"/>
            <a:ext cx="4254500" cy="2870200"/>
          </a:xfrm>
          <a:prstGeom prst="rect">
            <a:avLst/>
          </a:prstGeom>
          <a:noFill/>
          <a:ln w="9525">
            <a:noFill/>
            <a:miter lim="800000"/>
            <a:headEnd/>
            <a:tailEnd/>
          </a:ln>
          <a:effectLst/>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Alert Dialogs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78</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smtClean="0"/>
              <a:t>A dialog is a small window that prompts the user to make a decision or enter additional information. A dialog does not fill the screen and is normally used for modal events that require users to take an action before they can proceed.</a:t>
            </a:r>
          </a:p>
          <a:p>
            <a:pPr algn="just"/>
            <a:endParaRPr lang="en-US"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Alert Dialogs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79</a:t>
            </a:fld>
            <a:endParaRPr lang="en-US"/>
          </a:p>
        </p:txBody>
      </p:sp>
      <p:pic>
        <p:nvPicPr>
          <p:cNvPr id="135170" name="Picture 2"/>
          <p:cNvPicPr>
            <a:picLocks noChangeAspect="1" noChangeArrowheads="1"/>
          </p:cNvPicPr>
          <p:nvPr/>
        </p:nvPicPr>
        <p:blipFill>
          <a:blip r:embed="rId3"/>
          <a:srcRect/>
          <a:stretch>
            <a:fillRect/>
          </a:stretch>
        </p:blipFill>
        <p:spPr bwMode="auto">
          <a:xfrm>
            <a:off x="1574800" y="1371600"/>
            <a:ext cx="5588000" cy="3073400"/>
          </a:xfrm>
          <a:prstGeom prst="rect">
            <a:avLst/>
          </a:prstGeom>
          <a:noFill/>
          <a:ln w="9525">
            <a:noFill/>
            <a:miter lim="800000"/>
            <a:headEnd/>
            <a:tailEnd/>
          </a:ln>
          <a:effectLst/>
        </p:spPr>
      </p:pic>
      <p:pic>
        <p:nvPicPr>
          <p:cNvPr id="135171" name="Picture 3"/>
          <p:cNvPicPr>
            <a:picLocks noChangeAspect="1" noChangeArrowheads="1"/>
          </p:cNvPicPr>
          <p:nvPr/>
        </p:nvPicPr>
        <p:blipFill>
          <a:blip r:embed="rId4"/>
          <a:srcRect/>
          <a:stretch>
            <a:fillRect/>
          </a:stretch>
        </p:blipFill>
        <p:spPr bwMode="auto">
          <a:xfrm>
            <a:off x="4343400" y="3048000"/>
            <a:ext cx="3810000" cy="2908300"/>
          </a:xfrm>
          <a:prstGeom prst="rect">
            <a:avLst/>
          </a:prstGeom>
          <a:noFill/>
          <a:ln w="9525">
            <a:noFill/>
            <a:miter lim="800000"/>
            <a:headEnd/>
            <a:tailEnd/>
          </a:ln>
          <a:effectLst/>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The Architecture</a:t>
            </a:r>
            <a:endParaRPr lang="en-US" b="1" dirty="0">
              <a:solidFill>
                <a:schemeClr val="accent6">
                  <a:lumMod val="75000"/>
                </a:schemeClr>
              </a:solidFill>
              <a:latin typeface="Open sans"/>
              <a:cs typeface="Lucida Grande"/>
            </a:endParaRPr>
          </a:p>
        </p:txBody>
      </p:sp>
      <p:pic>
        <p:nvPicPr>
          <p:cNvPr id="11" name="Content Placeholder 10" descr="android_architecture.png"/>
          <p:cNvPicPr>
            <a:picLocks noGrp="1" noChangeAspect="1"/>
          </p:cNvPicPr>
          <p:nvPr>
            <p:ph idx="1"/>
          </p:nvPr>
        </p:nvPicPr>
        <p:blipFill>
          <a:blip r:embed="rId2"/>
          <a:stretch>
            <a:fillRect/>
          </a:stretch>
        </p:blipFill>
        <p:spPr>
          <a:xfrm>
            <a:off x="1143000" y="1291736"/>
            <a:ext cx="6553200" cy="4705198"/>
          </a:xfrm>
          <a:prstGeom prst="rect">
            <a:avLst/>
          </a:prstGeom>
          <a:noFill/>
          <a:ln>
            <a:noFill/>
          </a:ln>
        </p:spPr>
      </p:pic>
      <p:sp>
        <p:nvSpPr>
          <p:cNvPr id="12" name="Slide Number Placeholder 11"/>
          <p:cNvSpPr>
            <a:spLocks noGrp="1"/>
          </p:cNvSpPr>
          <p:nvPr>
            <p:ph type="sldNum" sz="quarter" idx="12"/>
          </p:nvPr>
        </p:nvSpPr>
        <p:spPr/>
        <p:txBody>
          <a:bodyPr/>
          <a:lstStyle/>
          <a:p>
            <a:fld id="{56971E63-85AE-DE47-A25D-3C919007B2D3}" type="slidenum">
              <a:rPr lang="en-US" smtClean="0"/>
              <a:pPr/>
              <a:t>8</a:t>
            </a:fld>
            <a:endParaRPr lang="en-US"/>
          </a:p>
        </p:txBody>
      </p:sp>
      <p:pic>
        <p:nvPicPr>
          <p:cNvPr id="5"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Alert Dialogs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80</a:t>
            </a:fld>
            <a:endParaRPr lang="en-US"/>
          </a:p>
        </p:txBody>
      </p:sp>
      <p:pic>
        <p:nvPicPr>
          <p:cNvPr id="8" name="Content Placeholder 7" descr="Screen Shot 2015-05-02 at 11.50.28 AM.png"/>
          <p:cNvPicPr>
            <a:picLocks noGrp="1" noChangeAspect="1"/>
          </p:cNvPicPr>
          <p:nvPr>
            <p:ph idx="1"/>
          </p:nvPr>
        </p:nvPicPr>
        <p:blipFill>
          <a:blip r:embed="rId3"/>
          <a:stretch>
            <a:fillRect/>
          </a:stretch>
        </p:blipFill>
        <p:spPr>
          <a:xfrm>
            <a:off x="533400" y="1295400"/>
            <a:ext cx="8077200" cy="2371876"/>
          </a:xfrm>
        </p:spPr>
      </p:pic>
      <p:pic>
        <p:nvPicPr>
          <p:cNvPr id="9" name="Picture 8" descr="Screen Shot 2015-05-02 at 11.51.25 AM.png"/>
          <p:cNvPicPr>
            <a:picLocks noChangeAspect="1"/>
          </p:cNvPicPr>
          <p:nvPr/>
        </p:nvPicPr>
        <p:blipFill>
          <a:blip r:embed="rId4"/>
          <a:stretch>
            <a:fillRect/>
          </a:stretch>
        </p:blipFill>
        <p:spPr>
          <a:xfrm>
            <a:off x="533400" y="3810000"/>
            <a:ext cx="8077200" cy="2646836"/>
          </a:xfrm>
          <a:prstGeom prst="rect">
            <a:avLst/>
          </a:prstGeom>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Status bar notifications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81</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smtClean="0"/>
              <a:t>A notification is a message you can display to the user outside of your application's normal UI. When you tell the system to issue a notification, it first appears as an icon in the notification area</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74638"/>
            <a:ext cx="8229600" cy="868362"/>
          </a:xfrm>
        </p:spPr>
        <p:txBody>
          <a:bodyPr>
            <a:normAutofit/>
          </a:bodyPr>
          <a:lstStyle/>
          <a:p>
            <a:r>
              <a:rPr lang="en-US" b="1" dirty="0" smtClean="0">
                <a:solidFill>
                  <a:schemeClr val="accent6">
                    <a:lumMod val="75000"/>
                  </a:schemeClr>
                </a:solidFill>
                <a:latin typeface="Open sans"/>
                <a:cs typeface="Lucida Grande"/>
              </a:rPr>
              <a:t>Status bar notifications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82</a:t>
            </a:fld>
            <a:endParaRPr lang="en-US"/>
          </a:p>
        </p:txBody>
      </p:sp>
      <p:pic>
        <p:nvPicPr>
          <p:cNvPr id="8" name="Content Placeholder 7" descr="Screen Shot 2015-05-02 at 11.54.28 AM.png"/>
          <p:cNvPicPr>
            <a:picLocks noGrp="1" noChangeAspect="1"/>
          </p:cNvPicPr>
          <p:nvPr>
            <p:ph idx="1"/>
          </p:nvPr>
        </p:nvPicPr>
        <p:blipFill>
          <a:blip r:embed="rId3"/>
          <a:stretch>
            <a:fillRect/>
          </a:stretch>
        </p:blipFill>
        <p:spPr>
          <a:xfrm>
            <a:off x="4495800" y="1143000"/>
            <a:ext cx="2821772" cy="4950139"/>
          </a:xfrm>
        </p:spPr>
      </p:pic>
      <p:pic>
        <p:nvPicPr>
          <p:cNvPr id="141314" name="Picture 2"/>
          <p:cNvPicPr>
            <a:picLocks noChangeAspect="1" noChangeArrowheads="1"/>
          </p:cNvPicPr>
          <p:nvPr/>
        </p:nvPicPr>
        <p:blipFill>
          <a:blip r:embed="rId4"/>
          <a:srcRect/>
          <a:stretch>
            <a:fillRect/>
          </a:stretch>
        </p:blipFill>
        <p:spPr bwMode="auto">
          <a:xfrm>
            <a:off x="838200" y="1244600"/>
            <a:ext cx="3556000" cy="889000"/>
          </a:xfrm>
          <a:prstGeom prst="rect">
            <a:avLst/>
          </a:prstGeom>
          <a:noFill/>
          <a:ln w="9525">
            <a:noFill/>
            <a:miter lim="800000"/>
            <a:headEnd/>
            <a:tailEnd/>
          </a:ln>
          <a:effectLst/>
        </p:spPr>
      </p:pic>
      <p:pic>
        <p:nvPicPr>
          <p:cNvPr id="6"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868362"/>
          </a:xfrm>
        </p:spPr>
        <p:txBody>
          <a:bodyPr>
            <a:normAutofit/>
          </a:bodyPr>
          <a:lstStyle/>
          <a:p>
            <a:r>
              <a:rPr lang="en-US" b="1" dirty="0" smtClean="0">
                <a:solidFill>
                  <a:schemeClr val="accent6">
                    <a:lumMod val="75000"/>
                  </a:schemeClr>
                </a:solidFill>
                <a:latin typeface="Open sans"/>
                <a:cs typeface="Lucida Grande"/>
              </a:rPr>
              <a:t>Status bar notifications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83</a:t>
            </a:fld>
            <a:endParaRPr lang="en-US"/>
          </a:p>
        </p:txBody>
      </p:sp>
      <p:pic>
        <p:nvPicPr>
          <p:cNvPr id="10" name="Content Placeholder 9" descr="Screen Shot 2015-05-02 at 11.58.55 AM.png"/>
          <p:cNvPicPr>
            <a:picLocks noGrp="1" noChangeAspect="1"/>
          </p:cNvPicPr>
          <p:nvPr>
            <p:ph idx="1"/>
          </p:nvPr>
        </p:nvPicPr>
        <p:blipFill>
          <a:blip r:embed="rId3"/>
          <a:stretch>
            <a:fillRect/>
          </a:stretch>
        </p:blipFill>
        <p:spPr>
          <a:xfrm>
            <a:off x="990600" y="2133600"/>
            <a:ext cx="7162800" cy="1320800"/>
          </a:xfrm>
        </p:spPr>
      </p:pic>
      <p:pic>
        <p:nvPicPr>
          <p:cNvPr id="11" name="Picture 10" descr="Screen Shot 2015-05-02 at 11.59.28 AM.png"/>
          <p:cNvPicPr>
            <a:picLocks noChangeAspect="1"/>
          </p:cNvPicPr>
          <p:nvPr/>
        </p:nvPicPr>
        <p:blipFill>
          <a:blip r:embed="rId4"/>
          <a:stretch>
            <a:fillRect/>
          </a:stretch>
        </p:blipFill>
        <p:spPr>
          <a:xfrm>
            <a:off x="990600" y="4114800"/>
            <a:ext cx="7162800" cy="1752600"/>
          </a:xfrm>
          <a:prstGeom prst="rect">
            <a:avLst/>
          </a:prstGeom>
        </p:spPr>
      </p:pic>
      <p:sp>
        <p:nvSpPr>
          <p:cNvPr id="12" name="TextBox 11"/>
          <p:cNvSpPr txBox="1"/>
          <p:nvPr/>
        </p:nvSpPr>
        <p:spPr>
          <a:xfrm>
            <a:off x="990600" y="3576935"/>
            <a:ext cx="3276600" cy="461665"/>
          </a:xfrm>
          <a:prstGeom prst="rect">
            <a:avLst/>
          </a:prstGeom>
          <a:noFill/>
        </p:spPr>
        <p:txBody>
          <a:bodyPr wrap="square" rtlCol="0">
            <a:spAutoFit/>
          </a:bodyPr>
          <a:lstStyle/>
          <a:p>
            <a:r>
              <a:rPr lang="en-US" sz="2400" dirty="0" smtClean="0"/>
              <a:t>Issuing the notification</a:t>
            </a:r>
            <a:endParaRPr lang="en-US" sz="2400" dirty="0"/>
          </a:p>
        </p:txBody>
      </p:sp>
      <p:sp>
        <p:nvSpPr>
          <p:cNvPr id="13" name="TextBox 12"/>
          <p:cNvSpPr txBox="1"/>
          <p:nvPr/>
        </p:nvSpPr>
        <p:spPr>
          <a:xfrm>
            <a:off x="990600" y="1676400"/>
            <a:ext cx="3276600" cy="461665"/>
          </a:xfrm>
          <a:prstGeom prst="rect">
            <a:avLst/>
          </a:prstGeom>
          <a:noFill/>
        </p:spPr>
        <p:txBody>
          <a:bodyPr wrap="square" rtlCol="0">
            <a:spAutoFit/>
          </a:bodyPr>
          <a:lstStyle/>
          <a:p>
            <a:r>
              <a:rPr lang="en-US" sz="2400" dirty="0" smtClean="0"/>
              <a:t>Building the notification</a:t>
            </a:r>
            <a:endParaRPr lang="en-US" sz="2400" dirty="0"/>
          </a:p>
        </p:txBody>
      </p:sp>
      <p:pic>
        <p:nvPicPr>
          <p:cNvPr id="8"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Notifying users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84</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11175"/>
            <a:ext cx="7772400" cy="1089025"/>
          </a:xfrm>
        </p:spPr>
        <p:txBody>
          <a:bodyPr>
            <a:normAutofit/>
          </a:bodyPr>
          <a:lstStyle/>
          <a:p>
            <a:r>
              <a:rPr lang="en-US" b="1" dirty="0" smtClean="0">
                <a:solidFill>
                  <a:schemeClr val="accent6">
                    <a:lumMod val="75000"/>
                  </a:schemeClr>
                </a:solidFill>
                <a:latin typeface="Open sans"/>
                <a:cs typeface="Lucida Grande"/>
              </a:rPr>
              <a:t>Data Storage</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1676400"/>
          </a:xfrm>
        </p:spPr>
        <p:txBody>
          <a:bodyPr>
            <a:noAutofit/>
          </a:bodyPr>
          <a:lstStyle/>
          <a:p>
            <a:pPr algn="l">
              <a:buFont typeface="Arial"/>
              <a:buChar char="•"/>
            </a:pPr>
            <a:r>
              <a:rPr lang="en-US" sz="2800" b="1" dirty="0" smtClean="0">
                <a:solidFill>
                  <a:schemeClr val="bg1">
                    <a:lumMod val="50000"/>
                  </a:schemeClr>
                </a:solidFill>
                <a:cs typeface="Lucida Grande"/>
              </a:rPr>
              <a:t> Shared preferences</a:t>
            </a:r>
          </a:p>
          <a:p>
            <a:pPr algn="l">
              <a:buFont typeface="Arial"/>
              <a:buChar char="•"/>
            </a:pPr>
            <a:r>
              <a:rPr lang="en-US" sz="2800" b="1" dirty="0" smtClean="0">
                <a:solidFill>
                  <a:schemeClr val="bg1">
                    <a:lumMod val="50000"/>
                  </a:schemeClr>
                </a:solidFill>
                <a:cs typeface="Lucida Grande"/>
              </a:rPr>
              <a:t> Internal storage</a:t>
            </a:r>
          </a:p>
          <a:p>
            <a:pPr algn="l">
              <a:buFont typeface="Arial"/>
              <a:buChar char="•"/>
            </a:pPr>
            <a:r>
              <a:rPr lang="en-US" sz="2800" b="1" dirty="0" smtClean="0">
                <a:solidFill>
                  <a:schemeClr val="bg1">
                    <a:lumMod val="50000"/>
                  </a:schemeClr>
                </a:solidFill>
                <a:cs typeface="Lucida Grande"/>
              </a:rPr>
              <a:t> External storage</a:t>
            </a:r>
          </a:p>
          <a:p>
            <a:pPr algn="l">
              <a:buFont typeface="Arial"/>
              <a:buChar char="•"/>
            </a:pPr>
            <a:r>
              <a:rPr lang="en-US" sz="2800" b="1" dirty="0" smtClean="0">
                <a:solidFill>
                  <a:schemeClr val="bg1">
                    <a:lumMod val="50000"/>
                  </a:schemeClr>
                </a:solidFill>
                <a:cs typeface="Lucida Grande"/>
              </a:rPr>
              <a:t> </a:t>
            </a:r>
            <a:r>
              <a:rPr lang="en-US" sz="2800" b="1" dirty="0" err="1" smtClean="0">
                <a:solidFill>
                  <a:schemeClr val="bg1">
                    <a:lumMod val="50000"/>
                  </a:schemeClr>
                </a:solidFill>
                <a:cs typeface="Lucida Grande"/>
              </a:rPr>
              <a:t>SQLite</a:t>
            </a:r>
            <a:endParaRPr lang="en-US" sz="2800" b="1" dirty="0" smtClean="0">
              <a:solidFill>
                <a:schemeClr val="bg1">
                  <a:lumMod val="50000"/>
                </a:schemeClr>
              </a:solidFill>
              <a:cs typeface="Lucida Grande"/>
            </a:endParaRP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Data Storage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86</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smtClean="0"/>
              <a:t>Use Shared Preferences for primitive data</a:t>
            </a:r>
          </a:p>
          <a:p>
            <a:pPr algn="just"/>
            <a:r>
              <a:rPr lang="en-US" dirty="0" smtClean="0"/>
              <a:t>Use Internal device storage for private data</a:t>
            </a:r>
          </a:p>
          <a:p>
            <a:pPr algn="just"/>
            <a:r>
              <a:rPr lang="en-US" dirty="0" smtClean="0"/>
              <a:t>Use External storage for large data sets that are not private</a:t>
            </a:r>
          </a:p>
          <a:p>
            <a:pPr algn="just"/>
            <a:r>
              <a:rPr lang="en-US" dirty="0" smtClean="0"/>
              <a:t>Use </a:t>
            </a:r>
            <a:r>
              <a:rPr lang="en-US" dirty="0" err="1" smtClean="0"/>
              <a:t>SQLite</a:t>
            </a:r>
            <a:r>
              <a:rPr lang="en-US" dirty="0" smtClean="0"/>
              <a:t> databases for structured storage</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Data Storage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87</a:t>
            </a:fld>
            <a:endParaRPr lang="en-US"/>
          </a:p>
        </p:txBody>
      </p:sp>
      <p:sp>
        <p:nvSpPr>
          <p:cNvPr id="6" name="Content Placeholder 5"/>
          <p:cNvSpPr>
            <a:spLocks noGrp="1"/>
          </p:cNvSpPr>
          <p:nvPr>
            <p:ph idx="1"/>
          </p:nvPr>
        </p:nvSpPr>
        <p:spPr>
          <a:xfrm>
            <a:off x="457200" y="1600200"/>
            <a:ext cx="8382000" cy="4756150"/>
          </a:xfrm>
        </p:spPr>
        <p:txBody>
          <a:bodyPr>
            <a:normAutofit fontScale="70000" lnSpcReduction="20000"/>
          </a:bodyPr>
          <a:lstStyle/>
          <a:p>
            <a:pPr algn="just"/>
            <a:r>
              <a:rPr lang="en-US" dirty="0" smtClean="0"/>
              <a:t>Android allows to persists application data via the file system. For each application the Android system creates a data/data/[application package] directory.</a:t>
            </a:r>
          </a:p>
          <a:p>
            <a:pPr algn="just"/>
            <a:endParaRPr lang="en-US" dirty="0" smtClean="0"/>
          </a:p>
          <a:p>
            <a:pPr algn="just"/>
            <a:r>
              <a:rPr lang="en-US" dirty="0" smtClean="0"/>
              <a:t>Use Shared Preferences for primitive data</a:t>
            </a:r>
          </a:p>
          <a:p>
            <a:pPr algn="just"/>
            <a:endParaRPr lang="en-US" dirty="0" smtClean="0"/>
          </a:p>
          <a:p>
            <a:pPr algn="just"/>
            <a:r>
              <a:rPr lang="en-US" dirty="0" smtClean="0"/>
              <a:t>Use Internal device storage for private data</a:t>
            </a:r>
          </a:p>
          <a:p>
            <a:pPr algn="just"/>
            <a:endParaRPr lang="en-US" dirty="0" smtClean="0"/>
          </a:p>
          <a:p>
            <a:pPr algn="just"/>
            <a:r>
              <a:rPr lang="en-US" dirty="0" smtClean="0"/>
              <a:t>Use External storage for large data sets that are not private</a:t>
            </a:r>
          </a:p>
          <a:p>
            <a:pPr algn="just"/>
            <a:endParaRPr lang="en-US" dirty="0" smtClean="0"/>
          </a:p>
          <a:p>
            <a:pPr algn="just"/>
            <a:r>
              <a:rPr lang="en-US" dirty="0" smtClean="0"/>
              <a:t>Use </a:t>
            </a:r>
            <a:r>
              <a:rPr lang="en-US" dirty="0" err="1" smtClean="0"/>
              <a:t>SQLite</a:t>
            </a:r>
            <a:r>
              <a:rPr lang="en-US" dirty="0" smtClean="0"/>
              <a:t> databases for structured storage</a:t>
            </a:r>
          </a:p>
          <a:p>
            <a:pPr algn="just"/>
            <a:endParaRPr lang="en-US" dirty="0" smtClean="0"/>
          </a:p>
          <a:p>
            <a:pPr algn="just"/>
            <a:r>
              <a:rPr lang="en-US" dirty="0" smtClean="0"/>
              <a:t>External storage is not private and may not always be available</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Shared Preferences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88</a:t>
            </a:fld>
            <a:endParaRPr lang="en-US"/>
          </a:p>
        </p:txBody>
      </p:sp>
      <p:sp>
        <p:nvSpPr>
          <p:cNvPr id="6" name="Content Placeholder 5"/>
          <p:cNvSpPr>
            <a:spLocks noGrp="1"/>
          </p:cNvSpPr>
          <p:nvPr>
            <p:ph idx="1"/>
          </p:nvPr>
        </p:nvSpPr>
        <p:spPr>
          <a:xfrm>
            <a:off x="457200" y="1600200"/>
            <a:ext cx="8229600" cy="4572000"/>
          </a:xfrm>
        </p:spPr>
        <p:txBody>
          <a:bodyPr>
            <a:normAutofit fontScale="70000" lnSpcReduction="20000"/>
          </a:bodyPr>
          <a:lstStyle/>
          <a:p>
            <a:pPr algn="just"/>
            <a:r>
              <a:rPr lang="en-US" dirty="0" smtClean="0"/>
              <a:t>Android supports the usage of the </a:t>
            </a:r>
            <a:r>
              <a:rPr lang="en-US" dirty="0" err="1" smtClean="0"/>
              <a:t>SharedPreferences</a:t>
            </a:r>
            <a:r>
              <a:rPr lang="en-US" dirty="0" smtClean="0"/>
              <a:t> class for persisting key-value pairs (preferences) of primitive data types in the Android file system.</a:t>
            </a:r>
          </a:p>
          <a:p>
            <a:pPr algn="just"/>
            <a:endParaRPr lang="en-US" dirty="0" smtClean="0"/>
          </a:p>
          <a:p>
            <a:pPr algn="just"/>
            <a:r>
              <a:rPr lang="en-US" dirty="0" smtClean="0"/>
              <a:t>Example can be to store application specific settings.</a:t>
            </a:r>
          </a:p>
          <a:p>
            <a:pPr algn="just"/>
            <a:endParaRPr lang="en-US" dirty="0" smtClean="0"/>
          </a:p>
          <a:p>
            <a:pPr algn="just"/>
            <a:r>
              <a:rPr lang="en-US" dirty="0" smtClean="0"/>
              <a:t>A certain key value pair will persist in shared preferences until the application is uninstalled or that key is specifically deleted by Java code</a:t>
            </a:r>
          </a:p>
          <a:p>
            <a:pPr algn="just"/>
            <a:endParaRPr lang="en-US" dirty="0" smtClean="0"/>
          </a:p>
          <a:p>
            <a:pPr algn="just"/>
            <a:r>
              <a:rPr lang="en-US" dirty="0" smtClean="0"/>
              <a:t>By default, shared preferences are private to the application itself. However, permission mode can be set to keep them public (rarely used)</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Shared Preferences</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89</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smtClean="0"/>
              <a:t>Writing:</a:t>
            </a:r>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Reading:</a:t>
            </a:r>
          </a:p>
        </p:txBody>
      </p:sp>
      <p:pic>
        <p:nvPicPr>
          <p:cNvPr id="8" name="Picture 7" descr="Screen Shot 2015-05-03 at 5.15.03 PM.png"/>
          <p:cNvPicPr>
            <a:picLocks noChangeAspect="1"/>
          </p:cNvPicPr>
          <p:nvPr/>
        </p:nvPicPr>
        <p:blipFill>
          <a:blip r:embed="rId3"/>
          <a:stretch>
            <a:fillRect/>
          </a:stretch>
        </p:blipFill>
        <p:spPr>
          <a:xfrm>
            <a:off x="1263650" y="2260600"/>
            <a:ext cx="6616700" cy="2006600"/>
          </a:xfrm>
          <a:prstGeom prst="rect">
            <a:avLst/>
          </a:prstGeom>
        </p:spPr>
      </p:pic>
      <p:pic>
        <p:nvPicPr>
          <p:cNvPr id="9" name="Picture 8" descr="Screen Shot 2015-05-03 at 5.16.06 PM.png"/>
          <p:cNvPicPr>
            <a:picLocks noChangeAspect="1"/>
          </p:cNvPicPr>
          <p:nvPr/>
        </p:nvPicPr>
        <p:blipFill>
          <a:blip r:embed="rId4"/>
          <a:stretch>
            <a:fillRect/>
          </a:stretch>
        </p:blipFill>
        <p:spPr>
          <a:xfrm>
            <a:off x="1282700" y="5257800"/>
            <a:ext cx="6578600" cy="800100"/>
          </a:xfrm>
          <a:prstGeom prst="rect">
            <a:avLst/>
          </a:prstGeom>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5"/>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71763"/>
            <a:ext cx="8229600" cy="868362"/>
          </a:xfrm>
        </p:spPr>
        <p:txBody>
          <a:bodyPr>
            <a:normAutofit fontScale="90000"/>
          </a:bodyPr>
          <a:lstStyle/>
          <a:p>
            <a:r>
              <a:rPr lang="en-US" b="1" dirty="0" smtClean="0">
                <a:solidFill>
                  <a:schemeClr val="accent6">
                    <a:lumMod val="75000"/>
                  </a:schemeClr>
                </a:solidFill>
                <a:latin typeface="Open sans"/>
                <a:cs typeface="Lucida Grande"/>
              </a:rPr>
              <a:t>Developing for Mobile </a:t>
            </a:r>
            <a:br>
              <a:rPr lang="en-US" b="1" dirty="0" smtClean="0">
                <a:solidFill>
                  <a:schemeClr val="accent6">
                    <a:lumMod val="75000"/>
                  </a:schemeClr>
                </a:solidFill>
                <a:latin typeface="Open sans"/>
                <a:cs typeface="Lucida Grande"/>
              </a:rPr>
            </a:br>
            <a:r>
              <a:rPr lang="en-US" b="1" dirty="0" smtClean="0">
                <a:solidFill>
                  <a:schemeClr val="accent6">
                    <a:lumMod val="75000"/>
                  </a:schemeClr>
                </a:solidFill>
                <a:latin typeface="Open sans"/>
                <a:cs typeface="Lucida Grande"/>
              </a:rPr>
              <a:t>Advantages</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idx="1"/>
          </p:nvPr>
        </p:nvSpPr>
        <p:spPr>
          <a:xfrm>
            <a:off x="457200" y="1797050"/>
            <a:ext cx="8229600" cy="5060950"/>
          </a:xfrm>
        </p:spPr>
        <p:txBody>
          <a:bodyPr>
            <a:normAutofit/>
          </a:bodyPr>
          <a:lstStyle/>
          <a:p>
            <a:r>
              <a:rPr lang="en-US" dirty="0" smtClean="0">
                <a:cs typeface="Lucida Grande"/>
              </a:rPr>
              <a:t>Always with the user</a:t>
            </a:r>
          </a:p>
          <a:p>
            <a:r>
              <a:rPr lang="en-US" dirty="0" smtClean="0">
                <a:cs typeface="Lucida Grande"/>
              </a:rPr>
              <a:t>Typically have Internet access</a:t>
            </a:r>
          </a:p>
          <a:p>
            <a:r>
              <a:rPr lang="en-US" dirty="0" smtClean="0">
                <a:cs typeface="Lucida Grande"/>
              </a:rPr>
              <a:t>Typically GPS enabled</a:t>
            </a:r>
          </a:p>
          <a:p>
            <a:r>
              <a:rPr lang="en-US" dirty="0" smtClean="0">
                <a:cs typeface="Lucida Grande"/>
              </a:rPr>
              <a:t>Typically have accelerometer &amp; compass</a:t>
            </a:r>
          </a:p>
          <a:p>
            <a:r>
              <a:rPr lang="en-US" dirty="0" smtClean="0">
                <a:cs typeface="Lucida Grande"/>
              </a:rPr>
              <a:t>Most have cameras &amp; microphones</a:t>
            </a:r>
          </a:p>
          <a:p>
            <a:pPr>
              <a:buNone/>
            </a:pPr>
            <a:endParaRPr lang="en-US" dirty="0" smtClean="0">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a:t>
            </a:fld>
            <a:endParaRPr lang="en-US"/>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Internal storage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90</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sz="2400" dirty="0" smtClean="0"/>
              <a:t>You can save files directly on the device's internal storage. By default, files saved to the internal storage are private to your application and other applications cannot access them (nor can the user). When the user uninstalls your application, these files are removed.</a:t>
            </a:r>
          </a:p>
        </p:txBody>
      </p:sp>
      <p:pic>
        <p:nvPicPr>
          <p:cNvPr id="8" name="Picture 7" descr="Screen Shot 2015-05-03 at 5.07.58 PM.png"/>
          <p:cNvPicPr>
            <a:picLocks noChangeAspect="1"/>
          </p:cNvPicPr>
          <p:nvPr/>
        </p:nvPicPr>
        <p:blipFill>
          <a:blip r:embed="rId3"/>
          <a:stretch>
            <a:fillRect/>
          </a:stretch>
        </p:blipFill>
        <p:spPr>
          <a:xfrm>
            <a:off x="1016000" y="3962400"/>
            <a:ext cx="7112000" cy="1625600"/>
          </a:xfrm>
          <a:prstGeom prst="rect">
            <a:avLst/>
          </a:prstGeom>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External storage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91</a:t>
            </a:fld>
            <a:endParaRPr lang="en-US"/>
          </a:p>
        </p:txBody>
      </p:sp>
      <p:sp>
        <p:nvSpPr>
          <p:cNvPr id="6" name="Content Placeholder 5"/>
          <p:cNvSpPr>
            <a:spLocks noGrp="1"/>
          </p:cNvSpPr>
          <p:nvPr>
            <p:ph idx="1"/>
          </p:nvPr>
        </p:nvSpPr>
        <p:spPr>
          <a:xfrm>
            <a:off x="457200" y="1600200"/>
            <a:ext cx="8001000" cy="4419599"/>
          </a:xfrm>
        </p:spPr>
        <p:txBody>
          <a:bodyPr>
            <a:normAutofit fontScale="92500" lnSpcReduction="10000"/>
          </a:bodyPr>
          <a:lstStyle/>
          <a:p>
            <a:pPr algn="just"/>
            <a:r>
              <a:rPr lang="en-US" sz="2400" dirty="0" smtClean="0"/>
              <a:t>Every Android-compatible device supports a shared "external storage" that you can use to save files. This can be a removable storage media (such as an SD card) or an internal (non-removable) storage. Files saved to the external storage are world-readable and can be modified by the user when they enable USB mass storage to transfer files on a computer</a:t>
            </a:r>
          </a:p>
          <a:p>
            <a:pPr algn="just"/>
            <a:endParaRPr lang="en-US" sz="2400" dirty="0" smtClean="0"/>
          </a:p>
          <a:p>
            <a:pPr algn="just"/>
            <a:r>
              <a:rPr lang="en-US" sz="2400" dirty="0" smtClean="0"/>
              <a:t>External storage can become unavailable if the user mounts the external storage on a computer or removes the media</a:t>
            </a:r>
          </a:p>
          <a:p>
            <a:pPr algn="just"/>
            <a:endParaRPr lang="en-US" sz="2400" dirty="0" smtClean="0"/>
          </a:p>
          <a:p>
            <a:pPr algn="just"/>
            <a:r>
              <a:rPr lang="en-US" sz="2400" dirty="0" smtClean="0"/>
              <a:t>In order to read or write files on the external storage, your app must acquire the READ_EXTERNAL_STORAGE or WRITE_EXTERNAL_STORAGE system permissions</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SQLite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92</a:t>
            </a:fld>
            <a:endParaRPr lang="en-US"/>
          </a:p>
        </p:txBody>
      </p:sp>
      <p:sp>
        <p:nvSpPr>
          <p:cNvPr id="6" name="Content Placeholder 5"/>
          <p:cNvSpPr>
            <a:spLocks noGrp="1"/>
          </p:cNvSpPr>
          <p:nvPr>
            <p:ph idx="1"/>
          </p:nvPr>
        </p:nvSpPr>
        <p:spPr>
          <a:xfrm>
            <a:off x="457200" y="1600200"/>
            <a:ext cx="8001000" cy="4756150"/>
          </a:xfrm>
        </p:spPr>
        <p:txBody>
          <a:bodyPr>
            <a:normAutofit fontScale="85000" lnSpcReduction="10000"/>
          </a:bodyPr>
          <a:lstStyle/>
          <a:p>
            <a:pPr algn="just"/>
            <a:r>
              <a:rPr lang="en-US" sz="2400" dirty="0" smtClean="0"/>
              <a:t>Android provides full support for </a:t>
            </a:r>
            <a:r>
              <a:rPr lang="en-US" sz="2400" dirty="0" err="1" smtClean="0"/>
              <a:t>SQLite</a:t>
            </a:r>
            <a:r>
              <a:rPr lang="en-US" sz="2400" dirty="0" smtClean="0"/>
              <a:t> databases. Any databases you create will be accessible by name to any class in the application, but not outside the application</a:t>
            </a:r>
          </a:p>
          <a:p>
            <a:pPr algn="just"/>
            <a:endParaRPr lang="en-US" sz="2400" dirty="0" smtClean="0"/>
          </a:p>
          <a:p>
            <a:pPr algn="just"/>
            <a:r>
              <a:rPr lang="en-US" sz="2400" dirty="0" smtClean="0"/>
              <a:t>You can execute </a:t>
            </a:r>
            <a:r>
              <a:rPr lang="en-US" sz="2400" dirty="0" err="1" smtClean="0"/>
              <a:t>SQLite</a:t>
            </a:r>
            <a:r>
              <a:rPr lang="en-US" sz="2400" dirty="0" smtClean="0"/>
              <a:t> queries using the </a:t>
            </a:r>
            <a:r>
              <a:rPr lang="en-US" sz="2400" dirty="0" err="1" smtClean="0"/>
              <a:t>SQLiteDatabase</a:t>
            </a:r>
            <a:r>
              <a:rPr lang="en-US" sz="2400" dirty="0" smtClean="0"/>
              <a:t> query() methods, which accept various query parameters, such as the table to query, the projection, selection, columns, grouping, and others</a:t>
            </a:r>
          </a:p>
          <a:p>
            <a:pPr algn="just"/>
            <a:endParaRPr lang="en-US" sz="2400" dirty="0" smtClean="0"/>
          </a:p>
          <a:p>
            <a:pPr algn="just"/>
            <a:r>
              <a:rPr lang="en-US" sz="2400" dirty="0" smtClean="0"/>
              <a:t>Every </a:t>
            </a:r>
            <a:r>
              <a:rPr lang="en-US" sz="2400" dirty="0" err="1" smtClean="0"/>
              <a:t>SQLite</a:t>
            </a:r>
            <a:r>
              <a:rPr lang="en-US" sz="2400" dirty="0" smtClean="0"/>
              <a:t> query will return a Cursor that points to all the rows found by the query. The Cursor is always the mechanism with which you can navigate results from a database query and read rows and columns</a:t>
            </a:r>
          </a:p>
          <a:p>
            <a:pPr algn="just"/>
            <a:endParaRPr lang="en-US" sz="2400" dirty="0" smtClean="0"/>
          </a:p>
          <a:p>
            <a:pPr algn="just"/>
            <a:r>
              <a:rPr lang="en-US" sz="2400" dirty="0" smtClean="0"/>
              <a:t>The Android SDK includes a sqlite3 database tool that allows you to browse table contents, run SQL commands, and perform other useful functions on </a:t>
            </a:r>
            <a:r>
              <a:rPr lang="en-US" sz="2400" dirty="0" err="1" smtClean="0"/>
              <a:t>SQLite</a:t>
            </a:r>
            <a:r>
              <a:rPr lang="en-US" sz="2400" dirty="0" smtClean="0"/>
              <a:t> databases</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Data storage</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93</a:t>
            </a:fld>
            <a:endParaRPr lang="en-US"/>
          </a:p>
        </p:txBody>
      </p:sp>
      <p:sp>
        <p:nvSpPr>
          <p:cNvPr id="6" name="Content Placeholder 5"/>
          <p:cNvSpPr>
            <a:spLocks noGrp="1"/>
          </p:cNvSpPr>
          <p:nvPr>
            <p:ph idx="1"/>
          </p:nvPr>
        </p:nvSpPr>
        <p:spPr>
          <a:xfrm>
            <a:off x="457200" y="1600200"/>
            <a:ext cx="8001000" cy="4419599"/>
          </a:xfrm>
        </p:spPr>
        <p:txBody>
          <a:bodyPr anchor="ctr">
            <a:normAutofit/>
          </a:bodyPr>
          <a:lstStyle/>
          <a:p>
            <a:pPr algn="ctr">
              <a:buNone/>
            </a:pPr>
            <a:r>
              <a:rPr lang="en-US" sz="3600" dirty="0" smtClean="0"/>
              <a:t>Lets see it in action!</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51100"/>
            <a:ext cx="7772400" cy="1089025"/>
          </a:xfrm>
        </p:spPr>
        <p:txBody>
          <a:bodyPr>
            <a:normAutofit/>
          </a:bodyPr>
          <a:lstStyle/>
          <a:p>
            <a:r>
              <a:rPr lang="en-US" b="1" dirty="0" smtClean="0">
                <a:solidFill>
                  <a:schemeClr val="accent6">
                    <a:lumMod val="75000"/>
                  </a:schemeClr>
                </a:solidFill>
                <a:latin typeface="Open sans"/>
                <a:cs typeface="Lucida Grande"/>
              </a:rPr>
              <a:t>Displaying dynamic data</a:t>
            </a:r>
            <a:endParaRPr lang="en-US" b="1" dirty="0">
              <a:solidFill>
                <a:schemeClr val="accent6">
                  <a:lumMod val="75000"/>
                </a:schemeClr>
              </a:solidFill>
              <a:latin typeface="Open sans"/>
              <a:cs typeface="Lucida Grande"/>
            </a:endParaRPr>
          </a:p>
        </p:txBody>
      </p:sp>
      <p:sp>
        <p:nvSpPr>
          <p:cNvPr id="6" name="Content Placeholder 5"/>
          <p:cNvSpPr>
            <a:spLocks noGrp="1"/>
          </p:cNvSpPr>
          <p:nvPr>
            <p:ph type="subTitle" idx="1"/>
          </p:nvPr>
        </p:nvSpPr>
        <p:spPr>
          <a:xfrm>
            <a:off x="1295400" y="1752600"/>
            <a:ext cx="6400800" cy="2209800"/>
          </a:xfrm>
        </p:spPr>
        <p:txBody>
          <a:bodyPr>
            <a:noAutofit/>
          </a:bodyPr>
          <a:lstStyle/>
          <a:p>
            <a:pPr algn="l">
              <a:buFont typeface="Arial"/>
              <a:buChar char="•"/>
            </a:pPr>
            <a:r>
              <a:rPr lang="en-US" sz="2800" b="1" dirty="0" smtClean="0">
                <a:solidFill>
                  <a:schemeClr val="bg1">
                    <a:lumMod val="50000"/>
                  </a:schemeClr>
                </a:solidFill>
                <a:cs typeface="Lucida Grande"/>
              </a:rPr>
              <a:t> Overview</a:t>
            </a:r>
          </a:p>
          <a:p>
            <a:pPr algn="l">
              <a:buFont typeface="Arial"/>
              <a:buChar char="•"/>
            </a:pPr>
            <a:r>
              <a:rPr lang="en-US" sz="2800" b="1" dirty="0" smtClean="0">
                <a:solidFill>
                  <a:schemeClr val="bg1">
                    <a:lumMod val="50000"/>
                  </a:schemeClr>
                </a:solidFill>
                <a:cs typeface="Lucida Grande"/>
              </a:rPr>
              <a:t> Adapter</a:t>
            </a:r>
          </a:p>
          <a:p>
            <a:pPr algn="l">
              <a:buFont typeface="Arial"/>
              <a:buChar char="•"/>
            </a:pPr>
            <a:r>
              <a:rPr lang="en-US" sz="2800" b="1" dirty="0" smtClean="0">
                <a:solidFill>
                  <a:schemeClr val="bg1">
                    <a:lumMod val="50000"/>
                  </a:schemeClr>
                </a:solidFill>
                <a:cs typeface="Lucida Grande"/>
              </a:rPr>
              <a:t> </a:t>
            </a:r>
            <a:r>
              <a:rPr lang="en-US" sz="2800" b="1" dirty="0" err="1" smtClean="0">
                <a:solidFill>
                  <a:schemeClr val="bg1">
                    <a:lumMod val="50000"/>
                  </a:schemeClr>
                </a:solidFill>
                <a:cs typeface="Lucida Grande"/>
              </a:rPr>
              <a:t>ListView</a:t>
            </a:r>
            <a:endParaRPr lang="en-US" sz="2800" b="1" dirty="0" smtClean="0">
              <a:solidFill>
                <a:schemeClr val="bg1">
                  <a:lumMod val="50000"/>
                </a:schemeClr>
              </a:solidFill>
              <a:cs typeface="Lucida Grande"/>
            </a:endParaRPr>
          </a:p>
          <a:p>
            <a:pPr algn="l">
              <a:buFont typeface="Arial"/>
              <a:buChar char="•"/>
            </a:pPr>
            <a:r>
              <a:rPr lang="en-US" sz="2800" b="1" dirty="0" smtClean="0">
                <a:solidFill>
                  <a:schemeClr val="bg1">
                    <a:lumMod val="50000"/>
                  </a:schemeClr>
                </a:solidFill>
                <a:cs typeface="Lucida Grande"/>
              </a:rPr>
              <a:t> </a:t>
            </a:r>
            <a:r>
              <a:rPr lang="en-US" sz="2800" b="1" dirty="0" err="1" smtClean="0">
                <a:solidFill>
                  <a:schemeClr val="bg1">
                    <a:lumMod val="50000"/>
                  </a:schemeClr>
                </a:solidFill>
                <a:cs typeface="Lucida Grande"/>
              </a:rPr>
              <a:t>GridView</a:t>
            </a:r>
            <a:endParaRPr lang="en-US" sz="2800" b="1" dirty="0" smtClean="0">
              <a:solidFill>
                <a:schemeClr val="bg1">
                  <a:lumMod val="50000"/>
                </a:schemeClr>
              </a:solidFill>
              <a:cs typeface="Lucida Grande"/>
            </a:endParaRPr>
          </a:p>
        </p:txBody>
      </p:sp>
      <p:pic>
        <p:nvPicPr>
          <p:cNvPr id="4" name="Picture 2" descr="C:\Users\beenish\AppData\Roaming\Skype\beenish.barlas.tp\media_messaging\media_cache\^4FFD90C0CC6B5FAE8D3C8226EF14C77CE0A69762724C2E28EA^pimgpsh_fullsize_distr.jpg"/>
          <p:cNvPicPr>
            <a:picLocks noChangeAspect="1" noChangeArrowheads="1"/>
          </p:cNvPicPr>
          <p:nvPr/>
        </p:nvPicPr>
        <p:blipFill>
          <a:blip r:embed="rId2"/>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Overview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95</a:t>
            </a:fld>
            <a:endParaRPr lang="en-US"/>
          </a:p>
        </p:txBody>
      </p:sp>
      <p:sp>
        <p:nvSpPr>
          <p:cNvPr id="6" name="Content Placeholder 5"/>
          <p:cNvSpPr>
            <a:spLocks noGrp="1"/>
          </p:cNvSpPr>
          <p:nvPr>
            <p:ph idx="1"/>
          </p:nvPr>
        </p:nvSpPr>
        <p:spPr>
          <a:xfrm>
            <a:off x="457200" y="1600200"/>
            <a:ext cx="8001000" cy="4419599"/>
          </a:xfrm>
        </p:spPr>
        <p:txBody>
          <a:bodyPr>
            <a:normAutofit lnSpcReduction="10000"/>
          </a:bodyPr>
          <a:lstStyle/>
          <a:p>
            <a:pPr algn="just"/>
            <a:r>
              <a:rPr lang="en-US" sz="3000" dirty="0" smtClean="0"/>
              <a:t>Android provides controls to arrange dynamic data in the form of lists or grids.</a:t>
            </a:r>
          </a:p>
          <a:p>
            <a:pPr algn="just"/>
            <a:endParaRPr lang="en-US" sz="3000" dirty="0" smtClean="0"/>
          </a:p>
          <a:p>
            <a:pPr algn="just"/>
            <a:r>
              <a:rPr lang="en-US" sz="3000" dirty="0" smtClean="0"/>
              <a:t>These controls use view recycling technique in order to optimize the rendering when the list/grid is displayed or scrolled</a:t>
            </a:r>
          </a:p>
          <a:p>
            <a:pPr algn="just">
              <a:buNone/>
            </a:pPr>
            <a:endParaRPr lang="en-US" sz="3000" dirty="0" smtClean="0"/>
          </a:p>
          <a:p>
            <a:pPr algn="just"/>
            <a:r>
              <a:rPr lang="en-US" sz="3000" dirty="0" smtClean="0"/>
              <a:t>Items from the list can be removed/re-arranged/added at runtime</a:t>
            </a:r>
          </a:p>
          <a:p>
            <a:pPr algn="just"/>
            <a:endParaRPr lang="en-US" sz="3000" dirty="0" smtClean="0"/>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Adapter</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96</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smtClean="0"/>
              <a:t>An Adapter object acts as a bridge between an </a:t>
            </a:r>
            <a:r>
              <a:rPr lang="en-US" dirty="0" err="1" smtClean="0"/>
              <a:t>AdapterView</a:t>
            </a:r>
            <a:r>
              <a:rPr lang="en-US" dirty="0" smtClean="0"/>
              <a:t> and the underlying data source for that view</a:t>
            </a:r>
          </a:p>
          <a:p>
            <a:pPr algn="just"/>
            <a:endParaRPr lang="en-US" dirty="0" smtClean="0"/>
          </a:p>
          <a:p>
            <a:pPr algn="just"/>
            <a:r>
              <a:rPr lang="en-US" dirty="0" smtClean="0"/>
              <a:t>Provides access to the data items</a:t>
            </a:r>
          </a:p>
          <a:p>
            <a:pPr algn="just"/>
            <a:endParaRPr lang="en-US" dirty="0" smtClean="0"/>
          </a:p>
          <a:p>
            <a:pPr algn="just"/>
            <a:r>
              <a:rPr lang="en-US" dirty="0" smtClean="0"/>
              <a:t>Also responsible for making a View for each item in the data set</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smtClean="0">
                <a:solidFill>
                  <a:schemeClr val="accent6">
                    <a:lumMod val="75000"/>
                  </a:schemeClr>
                </a:solidFill>
                <a:latin typeface="Open sans"/>
                <a:cs typeface="Lucida Grande"/>
              </a:rPr>
              <a:t>Adapter</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97</a:t>
            </a:fld>
            <a:endParaRPr lang="en-US"/>
          </a:p>
        </p:txBody>
      </p:sp>
      <p:pic>
        <p:nvPicPr>
          <p:cNvPr id="172034" name="Picture 2"/>
          <p:cNvPicPr>
            <a:picLocks noChangeAspect="1" noChangeArrowheads="1"/>
          </p:cNvPicPr>
          <p:nvPr/>
        </p:nvPicPr>
        <p:blipFill>
          <a:blip r:embed="rId3"/>
          <a:srcRect/>
          <a:stretch>
            <a:fillRect/>
          </a:stretch>
        </p:blipFill>
        <p:spPr bwMode="auto">
          <a:xfrm>
            <a:off x="990600" y="2286000"/>
            <a:ext cx="7152640" cy="2438400"/>
          </a:xfrm>
          <a:prstGeom prst="rect">
            <a:avLst/>
          </a:prstGeom>
          <a:noFill/>
          <a:ln w="9525">
            <a:noFill/>
            <a:miter lim="800000"/>
            <a:headEnd/>
            <a:tailEnd/>
          </a:ln>
          <a:effectLst/>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4"/>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ListView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98</a:t>
            </a:fld>
            <a:endParaRPr lang="en-US"/>
          </a:p>
        </p:txBody>
      </p:sp>
      <p:sp>
        <p:nvSpPr>
          <p:cNvPr id="6" name="Content Placeholder 5"/>
          <p:cNvSpPr>
            <a:spLocks noGrp="1"/>
          </p:cNvSpPr>
          <p:nvPr>
            <p:ph idx="1"/>
          </p:nvPr>
        </p:nvSpPr>
        <p:spPr>
          <a:xfrm>
            <a:off x="457200" y="1600200"/>
            <a:ext cx="8001000" cy="4419599"/>
          </a:xfrm>
        </p:spPr>
        <p:txBody>
          <a:bodyPr>
            <a:normAutofit/>
          </a:bodyPr>
          <a:lstStyle/>
          <a:p>
            <a:pPr algn="just"/>
            <a:r>
              <a:rPr lang="en-US" dirty="0" err="1" smtClean="0"/>
              <a:t>ListView</a:t>
            </a:r>
            <a:r>
              <a:rPr lang="en-US" dirty="0" smtClean="0"/>
              <a:t> is a control that displays a vertical list of scrollable items </a:t>
            </a:r>
          </a:p>
          <a:p>
            <a:pPr algn="just"/>
            <a:endParaRPr lang="en-US" dirty="0" smtClean="0"/>
          </a:p>
          <a:p>
            <a:pPr algn="just"/>
            <a:r>
              <a:rPr lang="en-US" dirty="0" smtClean="0"/>
              <a:t>The list items are automatically inserted to the list using an Adapter that pulls content from a source such as an array or database query and converts each item result into a view that's placed into the list</a:t>
            </a:r>
          </a:p>
        </p:txBody>
      </p:sp>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3"/>
          <a:srcRect/>
          <a:stretch>
            <a:fillRect/>
          </a:stretch>
        </p:blipFill>
        <p:spPr bwMode="auto">
          <a:xfrm>
            <a:off x="7848600" y="-2286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b="1" dirty="0" err="1" smtClean="0">
                <a:solidFill>
                  <a:schemeClr val="accent6">
                    <a:lumMod val="75000"/>
                  </a:schemeClr>
                </a:solidFill>
                <a:latin typeface="Open sans"/>
                <a:cs typeface="Lucida Grande"/>
              </a:rPr>
              <a:t>ListView</a:t>
            </a:r>
            <a:endParaRPr lang="en-US" b="1" dirty="0">
              <a:solidFill>
                <a:schemeClr val="accent6">
                  <a:lumMod val="75000"/>
                </a:schemeClr>
              </a:solidFill>
              <a:latin typeface="Open sans"/>
              <a:cs typeface="Lucida Grande"/>
            </a:endParaRPr>
          </a:p>
        </p:txBody>
      </p:sp>
      <p:sp>
        <p:nvSpPr>
          <p:cNvPr id="5" name="Slide Number Placeholder 4"/>
          <p:cNvSpPr>
            <a:spLocks noGrp="1"/>
          </p:cNvSpPr>
          <p:nvPr>
            <p:ph type="sldNum" sz="quarter" idx="12"/>
          </p:nvPr>
        </p:nvSpPr>
        <p:spPr/>
        <p:txBody>
          <a:bodyPr/>
          <a:lstStyle/>
          <a:p>
            <a:fld id="{56971E63-85AE-DE47-A25D-3C919007B2D3}" type="slidenum">
              <a:rPr lang="en-US" smtClean="0"/>
              <a:pPr/>
              <a:t>99</a:t>
            </a:fld>
            <a:endParaRPr lang="en-US"/>
          </a:p>
        </p:txBody>
      </p:sp>
      <p:pic>
        <p:nvPicPr>
          <p:cNvPr id="8" name="Content Placeholder 7" descr="Screen Shot 2015-05-04 at 10.12.28 AM.png"/>
          <p:cNvPicPr>
            <a:picLocks noGrp="1" noChangeAspect="1"/>
          </p:cNvPicPr>
          <p:nvPr>
            <p:ph idx="1"/>
          </p:nvPr>
        </p:nvPicPr>
        <p:blipFill>
          <a:blip r:embed="rId3"/>
          <a:stretch>
            <a:fillRect/>
          </a:stretch>
        </p:blipFill>
        <p:spPr>
          <a:xfrm>
            <a:off x="457200" y="1371600"/>
            <a:ext cx="2503136" cy="441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Screen Shot 2015-05-04 at 10.15.01 AM.png"/>
          <p:cNvPicPr>
            <a:picLocks noChangeAspect="1"/>
          </p:cNvPicPr>
          <p:nvPr/>
        </p:nvPicPr>
        <p:blipFill>
          <a:blip r:embed="rId4"/>
          <a:stretch>
            <a:fillRect/>
          </a:stretch>
        </p:blipFill>
        <p:spPr>
          <a:xfrm>
            <a:off x="3239445" y="1333500"/>
            <a:ext cx="2627955" cy="4457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Screen Shot 2015-05-04 at 10.16.28 AM.png"/>
          <p:cNvPicPr>
            <a:picLocks noChangeAspect="1"/>
          </p:cNvPicPr>
          <p:nvPr/>
        </p:nvPicPr>
        <p:blipFill>
          <a:blip r:embed="rId5"/>
          <a:stretch>
            <a:fillRect/>
          </a:stretch>
        </p:blipFill>
        <p:spPr>
          <a:xfrm>
            <a:off x="6096000" y="1295400"/>
            <a:ext cx="2705436" cy="4495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2" descr="C:\Users\beenish\AppData\Roaming\Skype\beenish.barlas.tp\media_messaging\media_cache\^4FFD90C0CC6B5FAE8D3C8226EF14C77CE0A69762724C2E28EA^pimgpsh_fullsize_distr.jpg"/>
          <p:cNvPicPr>
            <a:picLocks noChangeAspect="1" noChangeArrowheads="1"/>
          </p:cNvPicPr>
          <p:nvPr/>
        </p:nvPicPr>
        <p:blipFill>
          <a:blip r:embed="rId6"/>
          <a:srcRect/>
          <a:stretch>
            <a:fillRect/>
          </a:stretch>
        </p:blipFill>
        <p:spPr bwMode="auto">
          <a:xfrm>
            <a:off x="7848600" y="-228600"/>
            <a:ext cx="1523904" cy="1568725"/>
          </a:xfrm>
          <a:prstGeom prst="rect">
            <a:avLst/>
          </a:prstGeom>
          <a:noFill/>
        </p:spPr>
      </p:pic>
      <p:pic>
        <p:nvPicPr>
          <p:cNvPr id="11" name="Picture 2" descr="C:\Users\beenish\AppData\Roaming\Skype\beenish.barlas.tp\media_messaging\media_cache\^4FFD90C0CC6B5FAE8D3C8226EF14C77CE0A69762724C2E28EA^pimgpsh_fullsize_distr.jpg"/>
          <p:cNvPicPr>
            <a:picLocks noChangeAspect="1" noChangeArrowheads="1"/>
          </p:cNvPicPr>
          <p:nvPr/>
        </p:nvPicPr>
        <p:blipFill>
          <a:blip r:embed="rId6"/>
          <a:srcRect/>
          <a:stretch>
            <a:fillRect/>
          </a:stretch>
        </p:blipFill>
        <p:spPr bwMode="auto">
          <a:xfrm>
            <a:off x="8001000" y="-76200"/>
            <a:ext cx="1523904" cy="1568725"/>
          </a:xfrm>
          <a:prstGeom prst="rect">
            <a:avLst/>
          </a:prstGeom>
          <a:noFill/>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2452</TotalTime>
  <Words>5200</Words>
  <Application>Microsoft Macintosh PowerPoint</Application>
  <PresentationFormat>On-screen Show (4:3)</PresentationFormat>
  <Paragraphs>772</Paragraphs>
  <Slides>118</Slides>
  <Notes>96</Notes>
  <HiddenSlides>3</HiddenSlides>
  <MMClips>0</MMClips>
  <ScaleCrop>false</ScaleCrop>
  <HeadingPairs>
    <vt:vector size="4" baseType="variant">
      <vt:variant>
        <vt:lpstr>Design Template</vt:lpstr>
      </vt:variant>
      <vt:variant>
        <vt:i4>1</vt:i4>
      </vt:variant>
      <vt:variant>
        <vt:lpstr>Slide Titles</vt:lpstr>
      </vt:variant>
      <vt:variant>
        <vt:i4>118</vt:i4>
      </vt:variant>
    </vt:vector>
  </HeadingPairs>
  <TitlesOfParts>
    <vt:vector size="119" baseType="lpstr">
      <vt:lpstr>Office Theme</vt:lpstr>
      <vt:lpstr>Android Application Development Workshop</vt:lpstr>
      <vt:lpstr>Why are you here?</vt:lpstr>
      <vt:lpstr>The Juice</vt:lpstr>
      <vt:lpstr>Overview</vt:lpstr>
      <vt:lpstr>Android’s Playground</vt:lpstr>
      <vt:lpstr>Major Releases</vt:lpstr>
      <vt:lpstr>Version Trends</vt:lpstr>
      <vt:lpstr>The Architecture</vt:lpstr>
      <vt:lpstr>Developing for Mobile  Advantages</vt:lpstr>
      <vt:lpstr>Developing for Mobile  Disadvantages</vt:lpstr>
      <vt:lpstr>Dev. Workflow</vt:lpstr>
      <vt:lpstr>Behind the scenes</vt:lpstr>
      <vt:lpstr>Enough!  Lets put our hands in dirt…</vt:lpstr>
      <vt:lpstr>Fundamentals</vt:lpstr>
      <vt:lpstr>Package</vt:lpstr>
      <vt:lpstr>Main/UI Thread</vt:lpstr>
      <vt:lpstr>Main/UI Thread continued… ANR</vt:lpstr>
      <vt:lpstr>Activity</vt:lpstr>
      <vt:lpstr>Activity example - WhatsApp</vt:lpstr>
      <vt:lpstr>The Anatomy</vt:lpstr>
      <vt:lpstr>Activity Lifecycle</vt:lpstr>
      <vt:lpstr>Activity</vt:lpstr>
      <vt:lpstr>Context</vt:lpstr>
      <vt:lpstr>Intent</vt:lpstr>
      <vt:lpstr>Explicit Intent</vt:lpstr>
      <vt:lpstr>Explicit Intent</vt:lpstr>
      <vt:lpstr>Implicit Intent</vt:lpstr>
      <vt:lpstr>Implicit Intent</vt:lpstr>
      <vt:lpstr>Intent</vt:lpstr>
      <vt:lpstr>Fragment</vt:lpstr>
      <vt:lpstr>Fragment – Master detail</vt:lpstr>
      <vt:lpstr>Fragment – Side menu UI pattern</vt:lpstr>
      <vt:lpstr>Fragment - Tabs</vt:lpstr>
      <vt:lpstr>Fragment Lifecycle</vt:lpstr>
      <vt:lpstr>Fragment Lifecycle (cont.)</vt:lpstr>
      <vt:lpstr>Fragment</vt:lpstr>
      <vt:lpstr>Content Provider</vt:lpstr>
      <vt:lpstr>Content Provider - Contacts</vt:lpstr>
      <vt:lpstr>Content Provider</vt:lpstr>
      <vt:lpstr>Service</vt:lpstr>
      <vt:lpstr>Its recommended to notify the user of the current state of the service. For example, If the service is expected to download a file or do a sync operation in background. The service must notify the user about the final outcome of the operation. If it passed, display a success message OR a retry option. Ideally, these messages should be shown in Status bar notifications OR via Toast message </vt:lpstr>
      <vt:lpstr>Service Classes</vt:lpstr>
      <vt:lpstr>Service</vt:lpstr>
      <vt:lpstr>Broadcast Receiver</vt:lpstr>
      <vt:lpstr>Broadcast Receiver </vt:lpstr>
      <vt:lpstr>Broadcast Receiver –  System events</vt:lpstr>
      <vt:lpstr>Broadcast Receiver</vt:lpstr>
      <vt:lpstr>Google Play Services</vt:lpstr>
      <vt:lpstr>Google Play Services</vt:lpstr>
      <vt:lpstr>Google Play Services –  OTA updates</vt:lpstr>
      <vt:lpstr>Google Play Services - Maps</vt:lpstr>
      <vt:lpstr>Google Play Services - Location</vt:lpstr>
      <vt:lpstr>Google Play Services – Google+</vt:lpstr>
      <vt:lpstr>Google Play Services – Drive</vt:lpstr>
      <vt:lpstr>Google Play Services – Games</vt:lpstr>
      <vt:lpstr>Google Play Services – Ads</vt:lpstr>
      <vt:lpstr>Google Play Services – Wallet</vt:lpstr>
      <vt:lpstr>Resources</vt:lpstr>
      <vt:lpstr>Resources - Key terminologies</vt:lpstr>
      <vt:lpstr>Measurement Units – dp/dip</vt:lpstr>
      <vt:lpstr>Measurement Units – dp/dip</vt:lpstr>
      <vt:lpstr>Measurement Units – dp/dip</vt:lpstr>
      <vt:lpstr>Measurement Units – dp/dip</vt:lpstr>
      <vt:lpstr>Measurement Units – sp</vt:lpstr>
      <vt:lpstr>Measurement Units – px</vt:lpstr>
      <vt:lpstr>Layouts</vt:lpstr>
      <vt:lpstr>Layouts – Common types</vt:lpstr>
      <vt:lpstr>Layouts – Common types</vt:lpstr>
      <vt:lpstr>Drawables</vt:lpstr>
      <vt:lpstr>Strings</vt:lpstr>
      <vt:lpstr>Colors</vt:lpstr>
      <vt:lpstr>Styles</vt:lpstr>
      <vt:lpstr>Resources</vt:lpstr>
      <vt:lpstr>Designing UI/UX</vt:lpstr>
      <vt:lpstr>Notifying Users</vt:lpstr>
      <vt:lpstr>Toast messages</vt:lpstr>
      <vt:lpstr>Toast messages</vt:lpstr>
      <vt:lpstr>Alert Dialogs</vt:lpstr>
      <vt:lpstr>Alert Dialogs</vt:lpstr>
      <vt:lpstr>Alert Dialogs</vt:lpstr>
      <vt:lpstr>Status bar notifications</vt:lpstr>
      <vt:lpstr>Status bar notifications</vt:lpstr>
      <vt:lpstr>Status bar notifications</vt:lpstr>
      <vt:lpstr>Notifying users</vt:lpstr>
      <vt:lpstr>Data Storage</vt:lpstr>
      <vt:lpstr>Data Storage</vt:lpstr>
      <vt:lpstr>Data Storage</vt:lpstr>
      <vt:lpstr>Shared Preferences</vt:lpstr>
      <vt:lpstr>Shared Preferences</vt:lpstr>
      <vt:lpstr>Internal storage</vt:lpstr>
      <vt:lpstr>External storage</vt:lpstr>
      <vt:lpstr>SQLite</vt:lpstr>
      <vt:lpstr>Data storage</vt:lpstr>
      <vt:lpstr>Displaying dynamic data</vt:lpstr>
      <vt:lpstr>Overview</vt:lpstr>
      <vt:lpstr>Adapter</vt:lpstr>
      <vt:lpstr>Adapter</vt:lpstr>
      <vt:lpstr>ListView</vt:lpstr>
      <vt:lpstr>ListView</vt:lpstr>
      <vt:lpstr>ListView</vt:lpstr>
      <vt:lpstr>GridView</vt:lpstr>
      <vt:lpstr>GridView</vt:lpstr>
      <vt:lpstr>Displaying dynamic data</vt:lpstr>
      <vt:lpstr>Integrating web services</vt:lpstr>
      <vt:lpstr>Overview</vt:lpstr>
      <vt:lpstr>Volley</vt:lpstr>
      <vt:lpstr>Volley</vt:lpstr>
      <vt:lpstr>Volley – Sample request</vt:lpstr>
      <vt:lpstr>Volley – Request cancelation</vt:lpstr>
      <vt:lpstr>Gson</vt:lpstr>
      <vt:lpstr>Integrating web services</vt:lpstr>
      <vt:lpstr>Its Show Time!</vt:lpstr>
      <vt:lpstr>Securing apps with ProGuard</vt:lpstr>
      <vt:lpstr>Background</vt:lpstr>
      <vt:lpstr>ProGuard</vt:lpstr>
      <vt:lpstr>ProGuard</vt:lpstr>
      <vt:lpstr>ProGuard</vt:lpstr>
      <vt:lpstr>ProGuard</vt:lpstr>
    </vt:vector>
  </TitlesOfParts>
  <Company>TenPearls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Azfar Siddiqui</dc:creator>
  <cp:lastModifiedBy>Azfar Siddiqui</cp:lastModifiedBy>
  <cp:revision>383</cp:revision>
  <dcterms:created xsi:type="dcterms:W3CDTF">2015-05-05T13:56:40Z</dcterms:created>
  <dcterms:modified xsi:type="dcterms:W3CDTF">2015-05-05T14:08:15Z</dcterms:modified>
</cp:coreProperties>
</file>